
<file path=[Content_Types].xml><?xml version="1.0" encoding="utf-8"?>
<Types xmlns="http://schemas.openxmlformats.org/package/2006/content-types">
  <Default Extension="xml" ContentType="application/vnd.openxmlformats-package.core-properties+xml"/>
  <Default Extension="jpeg" ContentType="image/jpeg"/>
  <Default Extension="tif" ContentType="image/tiff"/>
  <Default Extension="png" ContentType="image/png"/>
  <Default Extension="rels" ContentType="application/vnd.openxmlformats-package.relationships+xml"/>
  <Override PartName="/ppt/presentation.xml" ContentType="application/vnd.openxmlformats-officedocument.presentationml.presentation.main+xml"/>
  <Override PartName="/ppt/slides/slide711.xml" ContentType="application/vnd.openxmlformats-officedocument.presentationml.slide+xml"/>
  <Override PartName="/ppt/notesSlides/notesSlide711.xml" ContentType="application/vnd.openxmlformats-officedocument.presentationml.notesSlide+xml"/>
  <Override PartName="/ppt/notesMasters/notesMaster111.xml" ContentType="application/vnd.openxmlformats-officedocument.presentationml.notesMaster+xml"/>
  <Override PartName="/ppt/theme/theme211.xml" ContentType="application/vnd.openxmlformats-officedocument.theme+xml"/>
  <Override PartName="/ppt/slideLayouts/slideLayout411.xml" ContentType="application/vnd.openxmlformats-officedocument.presentationml.slideLayout+xml"/>
  <Override PartName="/ppt/slideMasters/slideMaster111.xml" ContentType="application/vnd.openxmlformats-officedocument.presentationml.slideMaster+xml"/>
  <Override PartName="/ppt/slideLayouts/slideLayout822.xml" ContentType="application/vnd.openxmlformats-officedocument.presentationml.slideLayout+xml"/>
  <Override PartName="/ppt/slideLayouts/slideLayout1333.xml" ContentType="application/vnd.openxmlformats-officedocument.presentationml.slideLayout+xml"/>
  <Override PartName="/ppt/slideLayouts/slideLayout344.xml" ContentType="application/vnd.openxmlformats-officedocument.presentationml.slideLayout+xml"/>
  <Override PartName="/ppt/slideLayouts/slideLayout755.xml" ContentType="application/vnd.openxmlformats-officedocument.presentationml.slideLayout+xml"/>
  <Override PartName="/ppt/slideLayouts/slideLayout1266.xml" ContentType="application/vnd.openxmlformats-officedocument.presentationml.slideLayout+xml"/>
  <Override PartName="/ppt/slideLayouts/slideLayout277.xml" ContentType="application/vnd.openxmlformats-officedocument.presentationml.slideLayout+xml"/>
  <Override PartName="/ppt/theme/theme122.xml" ContentType="application/vnd.openxmlformats-officedocument.theme+xml"/>
  <Override PartName="/ppt/slideLayouts/slideLayout188.xml" ContentType="application/vnd.openxmlformats-officedocument.presentationml.slideLayout+xml"/>
  <Override PartName="/ppt/slideLayouts/slideLayout699.xml" ContentType="application/vnd.openxmlformats-officedocument.presentationml.slideLayout+xml"/>
  <Override PartName="/ppt/slideLayouts/slideLayout111010.xml" ContentType="application/vnd.openxmlformats-officedocument.presentationml.slideLayout+xml"/>
  <Override PartName="/ppt/slideLayouts/slideLayout51111.xml" ContentType="application/vnd.openxmlformats-officedocument.presentationml.slideLayout+xml"/>
  <Override PartName="/ppt/slideLayouts/slideLayout151212.xml" ContentType="application/vnd.openxmlformats-officedocument.presentationml.slideLayout+xml"/>
  <Override PartName="/ppt/slideLayouts/slideLayout101313.xml" ContentType="application/vnd.openxmlformats-officedocument.presentationml.slideLayout+xml"/>
  <Override PartName="/ppt/slideLayouts/slideLayout91414.xml" ContentType="application/vnd.openxmlformats-officedocument.presentationml.slideLayout+xml"/>
  <Override PartName="/ppt/slideLayouts/slideLayout141515.xml" ContentType="application/vnd.openxmlformats-officedocument.presentationml.slideLayout+xml"/>
  <Override PartName="/ppt/slides/slide1222.xml" ContentType="application/vnd.openxmlformats-officedocument.presentationml.slide+xml"/>
  <Override PartName="/ppt/commentAuthors.xml" ContentType="application/vnd.openxmlformats-officedocument.presentationml.commentAuthors+xml"/>
  <Override PartName="/ppt/slides/slide233.xml" ContentType="application/vnd.openxmlformats-officedocument.presentationml.slide+xml"/>
  <Override PartName="/ppt/notesSlides/notesSlide222.xml" ContentType="application/vnd.openxmlformats-officedocument.presentationml.notesSlide+xml"/>
  <Override PartName="/ppt/slides/slide644.xml" ContentType="application/vnd.openxmlformats-officedocument.presentationml.slide+xml"/>
  <Override PartName="/ppt/notesSlides/notesSlide633.xml" ContentType="application/vnd.openxmlformats-officedocument.presentationml.notesSlide+xml"/>
  <Override PartName="/ppt/slides/slide1155.xml" ContentType="application/vnd.openxmlformats-officedocument.presentationml.slide+xml"/>
  <Override PartName="/ppt/handoutMasters/handoutMaster111.xml" ContentType="application/vnd.openxmlformats-officedocument.presentationml.handoutMaster+xml"/>
  <Override PartName="/ppt/theme/theme333.xml" ContentType="application/vnd.openxmlformats-officedocument.theme+xml"/>
  <Override PartName="/ppt/slides/slide166.xml" ContentType="application/vnd.openxmlformats-officedocument.presentationml.slide+xml"/>
  <Override PartName="/ppt/notesSlides/notesSlide144.xml" ContentType="application/vnd.openxmlformats-officedocument.presentationml.notesSlide+xml"/>
  <Override PartName="/ppt/viewProps.xml" ContentType="application/vnd.openxmlformats-officedocument.presentationml.viewProps+xml"/>
  <Override PartName="/ppt/slides/slide577.xml" ContentType="application/vnd.openxmlformats-officedocument.presentationml.slide+xml"/>
  <Override PartName="/ppt/notesSlides/notesSlide555.xml" ContentType="application/vnd.openxmlformats-officedocument.presentationml.notesSlide+xml"/>
  <Override PartName="/ppt/slides/slide1088.xml" ContentType="application/vnd.openxmlformats-officedocument.presentationml.slide+xml"/>
  <Override PartName="/ppt/notesSlides/notesSlide966.xml" ContentType="application/vnd.openxmlformats-officedocument.presentationml.notesSlide+xml"/>
  <Override PartName="/ppt/slides/slide499.xml" ContentType="application/vnd.openxmlformats-officedocument.presentationml.slide+xml"/>
  <Override PartName="/ppt/notesSlides/notesSlide477.xml" ContentType="application/vnd.openxmlformats-officedocument.presentationml.notesSlide+xml"/>
  <Override PartName="/ppt/slides/slide141010.xml" ContentType="application/vnd.openxmlformats-officedocument.presentationml.slide+xml"/>
  <Override PartName="/ppt/slides/slide91111.xml" ContentType="application/vnd.openxmlformats-officedocument.presentationml.slide+xml"/>
  <Override PartName="/ppt/notesSlides/notesSlide888.xml" ContentType="application/vnd.openxmlformats-officedocument.presentationml.notesSlide+xml"/>
  <Override PartName="/ppt/presProps.xml" ContentType="application/vnd.openxmlformats-officedocument.presentationml.presProps+xml"/>
  <Override PartName="/ppt/slides/slide31212.xml" ContentType="application/vnd.openxmlformats-officedocument.presentationml.slide+xml"/>
  <Override PartName="/ppt/notesSlides/notesSlide399.xml" ContentType="application/vnd.openxmlformats-officedocument.presentationml.notesSlide+xml"/>
  <Override PartName="/ppt/slides/slide81313.xml" ContentType="application/vnd.openxmlformats-officedocument.presentationml.slide+xml"/>
  <Override PartName="/ppt/slides/slide131414.xml" ContentType="application/vnd.openxmlformats-officedocument.presentationml.slide+xml"/>
  <Override PartName="/ppt/notesSlides/notesSlide101010.xml" ContentType="application/vnd.openxmlformats-officedocument.presentationml.notesSlide+xml"/>
  <Override PartName="/ppt/tableStyles.xml" ContentType="application/vnd.openxmlformats-officedocument.presentationml.tableStyl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handoutMasterIdLst>
    <p:handoutMasterId r:id="rId17"/>
  </p:handoutMasterIdLst>
  <p:sldIdLst>
    <p:sldId id="278" r:id="rId2"/>
    <p:sldId id="273" r:id="rId3"/>
    <p:sldId id="286" r:id="rId4"/>
    <p:sldId id="280" r:id="rId5"/>
    <p:sldId id="283" r:id="rId6"/>
    <p:sldId id="298" r:id="rId7"/>
    <p:sldId id="299" r:id="rId8"/>
    <p:sldId id="295" r:id="rId9"/>
    <p:sldId id="297" r:id="rId10"/>
    <p:sldId id="284" r:id="rId11"/>
    <p:sldId id="285" r:id="rId12"/>
    <p:sldId id="282" r:id="rId13"/>
    <p:sldId id="281" r:id="rId14"/>
    <p:sldId id="294" r:id="rId15"/>
  </p:sldIdLst>
  <p:sldSz cx="12192000" cy="6858000"/>
  <p:notesSz cx="9872663"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sa Garcia-Maltras De Blas" initials="EGDB" lastIdx="2" clrIdx="0">
    <p:extLst>
      <p:ext uri="{19B8F6BF-5375-455C-9EA6-DF929625EA0E}">
        <p15:presenceInfo xmlns:p15="http://schemas.microsoft.com/office/powerpoint/2012/main" userId="S::elsa.garcia-maltras@fiscal.es::ead65ba4-d040-41b4-90d3-5bf7b5270d4c" providerId="AD"/>
      </p:ext>
    </p:extLst>
  </p:cmAuthor>
  <p:cmAuthor id="2" name="Till Gut" initials="TG" lastIdx="17" clrIdx="1">
    <p:extLst>
      <p:ext uri="{19B8F6BF-5375-455C-9EA6-DF929625EA0E}">
        <p15:presenceInfo xmlns:p15="http://schemas.microsoft.com/office/powerpoint/2012/main" userId="Till G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C8B"/>
    <a:srgbClr val="B4AEA8"/>
    <a:srgbClr val="8B827B"/>
    <a:srgbClr val="E85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0774" autoAdjust="0"/>
  </p:normalViewPr>
  <p:slideViewPr>
    <p:cSldViewPr snapToGrid="0">
      <p:cViewPr varScale="1">
        <p:scale>
          <a:sx n="92" d="100"/>
          <a:sy n="92" d="100"/>
        </p:scale>
        <p:origin x="1254" y="84"/>
      </p:cViewPr>
      <p:guideLst/>
    </p:cSldViewPr>
  </p:slideViewPr>
  <p:notesTextViewPr>
    <p:cViewPr>
      <p:scale>
        <a:sx n="1" d="1"/>
        <a:sy n="1" d="1"/>
      </p:scale>
      <p:origin x="0" y="0"/>
    </p:cViewPr>
  </p:notesTextViewPr>
  <p:notesViewPr>
    <p:cSldViewPr snapToGrid="0">
      <p:cViewPr varScale="1">
        <p:scale>
          <a:sx n="88" d="100"/>
          <a:sy n="88" d="100"/>
        </p:scale>
        <p:origin x="1838" y="53"/>
      </p:cViewPr>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slide" Target="/ppt/slides/slide711.xml" Id="rId8" /><Relationship Type="http://schemas.openxmlformats.org/officeDocument/2006/relationships/slide" Target="/ppt/slides/slide1222.xml" Id="rId13" /><Relationship Type="http://schemas.openxmlformats.org/officeDocument/2006/relationships/commentAuthors" Target="/ppt/commentAuthors.xml" Id="rId18" /><Relationship Type="http://schemas.openxmlformats.org/officeDocument/2006/relationships/slide" Target="/ppt/slides/slide233.xml" Id="rId3" /><Relationship Type="http://schemas.openxmlformats.org/officeDocument/2006/relationships/theme" Target="/ppt/theme/theme122.xml" Id="rId21" /><Relationship Type="http://schemas.openxmlformats.org/officeDocument/2006/relationships/slide" Target="/ppt/slides/slide644.xml" Id="rId7" /><Relationship Type="http://schemas.openxmlformats.org/officeDocument/2006/relationships/slide" Target="/ppt/slides/slide1155.xml" Id="rId12" /><Relationship Type="http://schemas.openxmlformats.org/officeDocument/2006/relationships/handoutMaster" Target="/ppt/handoutMasters/handoutMaster111.xml" Id="rId17" /><Relationship Type="http://schemas.openxmlformats.org/officeDocument/2006/relationships/slide" Target="/ppt/slides/slide166.xml" Id="rId2" /><Relationship Type="http://schemas.openxmlformats.org/officeDocument/2006/relationships/notesMaster" Target="/ppt/notesMasters/notesMaster111.xml" Id="rId16" /><Relationship Type="http://schemas.openxmlformats.org/officeDocument/2006/relationships/viewProps" Target="/ppt/viewProps.xml" Id="rId20" /><Relationship Type="http://schemas.openxmlformats.org/officeDocument/2006/relationships/slideMaster" Target="/ppt/slideMasters/slideMaster111.xml" Id="rId1" /><Relationship Type="http://schemas.openxmlformats.org/officeDocument/2006/relationships/slide" Target="/ppt/slides/slide577.xml" Id="rId6" /><Relationship Type="http://schemas.openxmlformats.org/officeDocument/2006/relationships/slide" Target="/ppt/slides/slide1088.xml" Id="rId11" /><Relationship Type="http://schemas.openxmlformats.org/officeDocument/2006/relationships/slide" Target="/ppt/slides/slide499.xml" Id="rId5" /><Relationship Type="http://schemas.openxmlformats.org/officeDocument/2006/relationships/slide" Target="/ppt/slides/slide141010.xml" Id="rId15" /><Relationship Type="http://schemas.openxmlformats.org/officeDocument/2006/relationships/slide" Target="/ppt/slides/slide91111.xml" Id="rId10" /><Relationship Type="http://schemas.openxmlformats.org/officeDocument/2006/relationships/presProps" Target="/ppt/presProps.xml" Id="rId19" /><Relationship Type="http://schemas.openxmlformats.org/officeDocument/2006/relationships/slide" Target="/ppt/slides/slide31212.xml" Id="rId4" /><Relationship Type="http://schemas.openxmlformats.org/officeDocument/2006/relationships/slide" Target="/ppt/slides/slide81313.xml" Id="rId9" /><Relationship Type="http://schemas.openxmlformats.org/officeDocument/2006/relationships/slide" Target="/ppt/slides/slide131414.xml" Id="rId14" /><Relationship Type="http://schemas.openxmlformats.org/officeDocument/2006/relationships/tableStyles" Target="/ppt/tableStyles.xml" Id="rId22" /></Relationships>
</file>

<file path=ppt/handoutMasters/_rels/handoutMaster111.xml.rels>&#65279;<?xml version="1.0" encoding="utf-8"?><Relationships xmlns="http://schemas.openxmlformats.org/package/2006/relationships"><Relationship Type="http://schemas.openxmlformats.org/officeDocument/2006/relationships/theme" Target="/ppt/theme/theme333.xml" Id="rId1" /></Relationships>
</file>

<file path=ppt/handoutMasters/handoutMaster1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5592225" y="1"/>
            <a:ext cx="4278154" cy="341064"/>
          </a:xfrm>
          <a:prstGeom prst="rect">
            <a:avLst/>
          </a:prstGeom>
        </p:spPr>
        <p:txBody>
          <a:bodyPr vert="horz" lIns="91440" tIns="45720" rIns="91440" bIns="45720" rtlCol="0"/>
          <a:lstStyle>
            <a:lvl1pPr algn="r">
              <a:defRPr sz="1200"/>
            </a:lvl1pPr>
          </a:lstStyle>
          <a:p>
            <a:fld id="{D852116A-4664-4678-9FDD-31390ADFA7EE}" type="datetimeFigureOut">
              <a:rPr lang="de-DE" smtClean="0"/>
              <a:t>19.05.2021</a:t>
            </a:fld>
            <a:endParaRPr lang="de-DE"/>
          </a:p>
        </p:txBody>
      </p:sp>
      <p:sp>
        <p:nvSpPr>
          <p:cNvPr id="4" name="Fußzeilenplatzhalter 3"/>
          <p:cNvSpPr>
            <a:spLocks noGrp="1"/>
          </p:cNvSpPr>
          <p:nvPr>
            <p:ph type="ftr" sz="quarter" idx="2"/>
          </p:nvPr>
        </p:nvSpPr>
        <p:spPr>
          <a:xfrm>
            <a:off x="0" y="6456612"/>
            <a:ext cx="4278154" cy="34106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5592225" y="6456612"/>
            <a:ext cx="4278154" cy="341063"/>
          </a:xfrm>
          <a:prstGeom prst="rect">
            <a:avLst/>
          </a:prstGeom>
        </p:spPr>
        <p:txBody>
          <a:bodyPr vert="horz" lIns="91440" tIns="45720" rIns="91440" bIns="45720" rtlCol="0" anchor="b"/>
          <a:lstStyle>
            <a:lvl1pPr algn="r">
              <a:defRPr sz="1200"/>
            </a:lvl1pPr>
          </a:lstStyle>
          <a:p>
            <a:fld id="{3C768DFE-DABD-49B3-8BCE-484063F82781}" type="slidenum">
              <a:rPr lang="de-DE" smtClean="0"/>
              <a:t>‹#›</a:t>
            </a:fld>
            <a:endParaRPr lang="de-DE"/>
          </a:p>
        </p:txBody>
      </p:sp>
    </p:spTree>
    <p:extLst>
      <p:ext uri="{BB962C8B-B14F-4D97-AF65-F5344CB8AC3E}">
        <p14:creationId xmlns:p14="http://schemas.microsoft.com/office/powerpoint/2010/main" val="2509732760"/>
      </p:ext>
    </p:extLst>
  </p:cSld>
  <p:clrMap bg1="lt1" tx1="dk1" bg2="lt2" tx2="dk2" accent1="accent1" accent2="accent2" accent3="accent3" accent4="accent4" accent5="accent5" accent6="accent6" hlink="hlink" folHlink="folHlink"/>
</p:handoutMaster>
</file>

<file path=ppt/notesMasters/_rels/notesMaster111.xml.rels>&#65279;<?xml version="1.0" encoding="utf-8"?><Relationships xmlns="http://schemas.openxmlformats.org/package/2006/relationships"><Relationship Type="http://schemas.openxmlformats.org/officeDocument/2006/relationships/theme" Target="/ppt/theme/theme211.xml" Id="rId1" /></Relationships>
</file>

<file path=ppt/notesMasters/notesMaster111.xml><?xml version="1.0" encoding="utf-8"?>
<p:notes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5592225" y="1"/>
            <a:ext cx="4278154" cy="341064"/>
          </a:xfrm>
          <a:prstGeom prst="rect">
            <a:avLst/>
          </a:prstGeom>
        </p:spPr>
        <p:txBody>
          <a:bodyPr vert="horz" lIns="91440" tIns="45720" rIns="91440" bIns="45720" rtlCol="0"/>
          <a:lstStyle>
            <a:lvl1pPr algn="r">
              <a:defRPr sz="1200"/>
            </a:lvl1pPr>
          </a:lstStyle>
          <a:p>
            <a:fld id="{0D13A7C6-214A-4A78-8B7F-C9DA87EA3770}" type="datetimeFigureOut">
              <a:rPr lang="en-GB" smtClean="0"/>
              <a:t>19/05/2021</a:t>
            </a:fld>
            <a:endParaRPr lang="en-GB"/>
          </a:p>
        </p:txBody>
      </p:sp>
      <p:sp>
        <p:nvSpPr>
          <p:cNvPr id="4" name="Folienbildplatzhalter 3"/>
          <p:cNvSpPr>
            <a:spLocks noGrp="1" noRot="1" noChangeAspect="1"/>
          </p:cNvSpPr>
          <p:nvPr>
            <p:ph type="sldImg" idx="2"/>
          </p:nvPr>
        </p:nvSpPr>
        <p:spPr>
          <a:xfrm>
            <a:off x="2897188" y="849313"/>
            <a:ext cx="4078287" cy="2295525"/>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987267" y="3271382"/>
            <a:ext cx="7898130" cy="267658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6456612"/>
            <a:ext cx="4278154" cy="341063"/>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5592225" y="6456612"/>
            <a:ext cx="4278154" cy="341063"/>
          </a:xfrm>
          <a:prstGeom prst="rect">
            <a:avLst/>
          </a:prstGeom>
        </p:spPr>
        <p:txBody>
          <a:bodyPr vert="horz" lIns="91440" tIns="45720" rIns="91440" bIns="45720" rtlCol="0" anchor="b"/>
          <a:lstStyle>
            <a:lvl1pPr algn="r">
              <a:defRPr sz="1200"/>
            </a:lvl1pPr>
          </a:lstStyle>
          <a:p>
            <a:fld id="{4E391B68-67F8-4E32-8F57-9F9CE295B3CB}" type="slidenum">
              <a:rPr lang="en-GB" smtClean="0"/>
              <a:t>'#'</a:t>
            </a:fld>
            <a:endParaRPr lang="en-GB"/>
          </a:p>
        </p:txBody>
      </p:sp>
    </p:spTree>
    <p:extLst>
      <p:ext uri="{BB962C8B-B14F-4D97-AF65-F5344CB8AC3E}">
        <p14:creationId xmlns:p14="http://schemas.microsoft.com/office/powerpoint/2010/main" val="186524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01010.xml.rels>&#65279;<?xml version="1.0" encoding="utf-8"?><Relationships xmlns="http://schemas.openxmlformats.org/package/2006/relationships"><Relationship Type="http://schemas.openxmlformats.org/officeDocument/2006/relationships/slide" Target="/ppt/slides/slide131414.xml" Id="rId2" /><Relationship Type="http://schemas.openxmlformats.org/officeDocument/2006/relationships/notesMaster" Target="/ppt/notesMasters/notesMaster111.xml" Id="rId1" /></Relationships>
</file>

<file path=ppt/notesSlides/_rels/notesSlide144.xml.rels>&#65279;<?xml version="1.0" encoding="utf-8"?><Relationships xmlns="http://schemas.openxmlformats.org/package/2006/relationships"><Relationship Type="http://schemas.openxmlformats.org/officeDocument/2006/relationships/slide" Target="/ppt/slides/slide166.xml" Id="rId2" /><Relationship Type="http://schemas.openxmlformats.org/officeDocument/2006/relationships/notesMaster" Target="/ppt/notesMasters/notesMaster111.xml" Id="rId1" /></Relationships>
</file>

<file path=ppt/notesSlides/_rels/notesSlide222.xml.rels>&#65279;<?xml version="1.0" encoding="utf-8"?><Relationships xmlns="http://schemas.openxmlformats.org/package/2006/relationships"><Relationship Type="http://schemas.openxmlformats.org/officeDocument/2006/relationships/slide" Target="/ppt/slides/slide233.xml" Id="rId2" /><Relationship Type="http://schemas.openxmlformats.org/officeDocument/2006/relationships/notesMaster" Target="/ppt/notesMasters/notesMaster111.xml" Id="rId1" /></Relationships>
</file>

<file path=ppt/notesSlides/_rels/notesSlide399.xml.rels>&#65279;<?xml version="1.0" encoding="utf-8"?><Relationships xmlns="http://schemas.openxmlformats.org/package/2006/relationships"><Relationship Type="http://schemas.openxmlformats.org/officeDocument/2006/relationships/slide" Target="/ppt/slides/slide31212.xml" Id="rId2" /><Relationship Type="http://schemas.openxmlformats.org/officeDocument/2006/relationships/notesMaster" Target="/ppt/notesMasters/notesMaster111.xml" Id="rId1" /></Relationships>
</file>

<file path=ppt/notesSlides/_rels/notesSlide477.xml.rels>&#65279;<?xml version="1.0" encoding="utf-8"?><Relationships xmlns="http://schemas.openxmlformats.org/package/2006/relationships"><Relationship Type="http://schemas.openxmlformats.org/officeDocument/2006/relationships/slide" Target="/ppt/slides/slide499.xml" Id="rId2" /><Relationship Type="http://schemas.openxmlformats.org/officeDocument/2006/relationships/notesMaster" Target="/ppt/notesMasters/notesMaster111.xml" Id="rId1" /></Relationships>
</file>

<file path=ppt/notesSlides/_rels/notesSlide555.xml.rels>&#65279;<?xml version="1.0" encoding="utf-8"?><Relationships xmlns="http://schemas.openxmlformats.org/package/2006/relationships"><Relationship Type="http://schemas.openxmlformats.org/officeDocument/2006/relationships/slide" Target="/ppt/slides/slide577.xml" Id="rId2" /><Relationship Type="http://schemas.openxmlformats.org/officeDocument/2006/relationships/notesMaster" Target="/ppt/notesMasters/notesMaster111.xml" Id="rId1" /></Relationships>
</file>

<file path=ppt/notesSlides/_rels/notesSlide633.xml.rels>&#65279;<?xml version="1.0" encoding="utf-8"?><Relationships xmlns="http://schemas.openxmlformats.org/package/2006/relationships"><Relationship Type="http://schemas.openxmlformats.org/officeDocument/2006/relationships/slide" Target="/ppt/slides/slide644.xml" Id="rId2" /><Relationship Type="http://schemas.openxmlformats.org/officeDocument/2006/relationships/notesMaster" Target="/ppt/notesMasters/notesMaster111.xml" Id="rId1" /></Relationships>
</file>

<file path=ppt/notesSlides/_rels/notesSlide711.xml.rels>&#65279;<?xml version="1.0" encoding="utf-8"?><Relationships xmlns="http://schemas.openxmlformats.org/package/2006/relationships"><Relationship Type="http://schemas.openxmlformats.org/officeDocument/2006/relationships/slide" Target="/ppt/slides/slide711.xml" Id="rId2" /><Relationship Type="http://schemas.openxmlformats.org/officeDocument/2006/relationships/notesMaster" Target="/ppt/notesMasters/notesMaster111.xml" Id="rId1" /></Relationships>
</file>

<file path=ppt/notesSlides/_rels/notesSlide888.xml.rels>&#65279;<?xml version="1.0" encoding="utf-8"?><Relationships xmlns="http://schemas.openxmlformats.org/package/2006/relationships"><Relationship Type="http://schemas.openxmlformats.org/officeDocument/2006/relationships/slide" Target="/ppt/slides/slide91111.xml" Id="rId2" /><Relationship Type="http://schemas.openxmlformats.org/officeDocument/2006/relationships/notesMaster" Target="/ppt/notesMasters/notesMaster111.xml" Id="rId1" /></Relationships>
</file>

<file path=ppt/notesSlides/_rels/notesSlide966.xml.rels>&#65279;<?xml version="1.0" encoding="utf-8"?><Relationships xmlns="http://schemas.openxmlformats.org/package/2006/relationships"><Relationship Type="http://schemas.openxmlformats.org/officeDocument/2006/relationships/slide" Target="/ppt/slides/slide1088.xml" Id="rId2" /><Relationship Type="http://schemas.openxmlformats.org/officeDocument/2006/relationships/notesMaster" Target="/ppt/notesMasters/notesMaster111.xml" Id="rId1" /></Relationships>
</file>

<file path=ppt/notesSlides/notesSlide101010.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Les experts </a:t>
            </a:r>
            <a:r>
              <a:rPr lang="de-DE" dirty="0"/>
              <a:t>nationaux </a:t>
            </a:r>
            <a:r>
              <a:rPr lang="de-DE" dirty="0" err="1"/>
              <a:t>pourraient </a:t>
            </a:r>
            <a:r>
              <a:rPr lang="de-DE" dirty="0" err="1"/>
              <a:t>expliquer </a:t>
            </a:r>
            <a:r>
              <a:rPr lang="de-DE" dirty="0" err="1"/>
              <a:t>comment </a:t>
            </a:r>
            <a:r>
              <a:rPr lang="de-DE" dirty="0" err="1"/>
              <a:t>le </a:t>
            </a:r>
            <a:r>
              <a:rPr lang="de-DE" dirty="0" err="1"/>
              <a:t>statut </a:t>
            </a:r>
            <a:r>
              <a:rPr lang="de-DE" dirty="0" err="1"/>
              <a:t>équivalent </a:t>
            </a:r>
            <a:r>
              <a:rPr lang="de-DE" dirty="0" err="1"/>
              <a:t>des </a:t>
            </a:r>
            <a:r>
              <a:rPr lang="de-DE" dirty="0"/>
              <a:t>PED </a:t>
            </a:r>
            <a:r>
              <a:rPr lang="de-DE" dirty="0" err="1"/>
              <a:t>aux </a:t>
            </a:r>
            <a:r>
              <a:rPr lang="de-DE" dirty="0" err="1"/>
              <a:t>procureurs </a:t>
            </a:r>
            <a:r>
              <a:rPr lang="de-DE" dirty="0"/>
              <a:t>nationaux </a:t>
            </a:r>
            <a:r>
              <a:rPr lang="de-DE" dirty="0" err="1"/>
              <a:t>est </a:t>
            </a:r>
            <a:r>
              <a:rPr lang="de-DE" dirty="0" err="1"/>
              <a:t>inscrit dans </a:t>
            </a:r>
            <a:r>
              <a:rPr lang="de-DE" dirty="0" err="1"/>
              <a:t>la </a:t>
            </a:r>
            <a:r>
              <a:rPr lang="de-DE" dirty="0" err="1"/>
              <a:t>législation </a:t>
            </a:r>
            <a:r>
              <a:rPr lang="de-DE" dirty="0" err="1"/>
              <a:t>de </a:t>
            </a:r>
            <a:r>
              <a:rPr lang="de-DE" dirty="0" err="1"/>
              <a:t>leur </a:t>
            </a:r>
            <a:r>
              <a:rPr lang="de-DE" dirty="0"/>
              <a:t>État membre </a:t>
            </a:r>
            <a:r>
              <a:rPr lang="de-DE" dirty="0" err="1"/>
              <a:t>respectif</a:t>
            </a:r>
            <a:r>
              <a:rPr lang="de-DE" dirty="0"/>
              <a:t>.</a:t>
            </a:r>
          </a:p>
        </p:txBody>
      </p:sp>
      <p:sp>
        <p:nvSpPr>
          <p:cNvPr id="4" name="Foliennummernplatzhalter 3"/>
          <p:cNvSpPr>
            <a:spLocks noGrp="1"/>
          </p:cNvSpPr>
          <p:nvPr>
            <p:ph type="sldNum" sz="quarter" idx="5"/>
          </p:nvPr>
        </p:nvSpPr>
        <p:spPr/>
        <p:txBody>
          <a:bodyPr/>
          <a:lstStyle/>
          <a:p>
            <a:fld id="{4E391B68-67F8-4E32-8F57-9F9CE295B3CB}" type="slidenum">
              <a:rPr lang="en-GB" smtClean="0"/>
              <a:t>13</a:t>
            </a:fld>
            <a:endParaRPr lang="en-GB"/>
          </a:p>
        </p:txBody>
      </p:sp>
    </p:spTree>
    <p:extLst>
      <p:ext uri="{BB962C8B-B14F-4D97-AF65-F5344CB8AC3E}">
        <p14:creationId xmlns:p14="http://schemas.microsoft.com/office/powerpoint/2010/main" val="4282204087"/>
      </p:ext>
    </p:extLst>
  </p:cSld>
  <p:clrMapOvr>
    <a:masterClrMapping/>
  </p:clrMapOvr>
</p:notes>
</file>

<file path=ppt/notesSlides/notesSlide144.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4E391B68-67F8-4E32-8F57-9F9CE295B3CB}" type="slidenum">
              <a:rPr lang="en-GB" smtClean="0"/>
              <a:t>1</a:t>
            </a:fld>
            <a:endParaRPr lang="en-GB"/>
          </a:p>
        </p:txBody>
      </p:sp>
    </p:spTree>
    <p:extLst>
      <p:ext uri="{BB962C8B-B14F-4D97-AF65-F5344CB8AC3E}">
        <p14:creationId xmlns:p14="http://schemas.microsoft.com/office/powerpoint/2010/main" val="3904909290"/>
      </p:ext>
    </p:extLst>
  </p:cSld>
  <p:clrMapOvr>
    <a:masterClrMapping/>
  </p:clrMapOvr>
</p:notes>
</file>

<file path=ppt/notesSlides/notesSlide22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Les "</a:t>
            </a:r>
            <a:r>
              <a:rPr lang="en-US" sz="1200" dirty="0">
                <a:solidFill>
                  <a:schemeClr val="tx1"/>
                </a:solidFill>
                <a:latin typeface="+mn-lt"/>
              </a:rPr>
              <a:t>Questions techniques et pratiques</a:t>
            </a:r>
            <a:r>
              <a:rPr lang="en-US" dirty="0"/>
              <a:t>" font partie des nombreux points sur lesquels les experts nationaux peuvent apporter leur contribution et s'étendre avant la toile de fond de leurs systèmes nationaux respectifs.</a:t>
            </a:r>
            <a:endParaRPr lang="de-DE" dirty="0"/>
          </a:p>
        </p:txBody>
      </p:sp>
      <p:sp>
        <p:nvSpPr>
          <p:cNvPr id="4" name="Foliennummernplatzhalter 3"/>
          <p:cNvSpPr>
            <a:spLocks noGrp="1"/>
          </p:cNvSpPr>
          <p:nvPr>
            <p:ph type="sldNum" sz="quarter" idx="5"/>
          </p:nvPr>
        </p:nvSpPr>
        <p:spPr/>
        <p:txBody>
          <a:bodyPr/>
          <a:lstStyle/>
          <a:p>
            <a:fld id="{4E391B68-67F8-4E32-8F57-9F9CE295B3CB}" type="slidenum">
              <a:rPr lang="en-GB" smtClean="0"/>
              <a:t>2</a:t>
            </a:fld>
            <a:endParaRPr lang="en-GB"/>
          </a:p>
        </p:txBody>
      </p:sp>
    </p:spTree>
    <p:extLst>
      <p:ext uri="{BB962C8B-B14F-4D97-AF65-F5344CB8AC3E}">
        <p14:creationId xmlns:p14="http://schemas.microsoft.com/office/powerpoint/2010/main" val="3879712987"/>
      </p:ext>
    </p:extLst>
  </p:cSld>
  <p:clrMapOvr>
    <a:masterClrMapping/>
  </p:clrMapOvr>
</p:notes>
</file>

<file path=ppt/notesSlides/notesSlide399.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Sur l'</a:t>
            </a:r>
            <a:r>
              <a:rPr lang="de-DE" dirty="0" err="1"/>
              <a:t>objectif d'</a:t>
            </a:r>
            <a:r>
              <a:rPr lang="de-DE" dirty="0" err="1"/>
              <a:t>apprentissage </a:t>
            </a:r>
            <a:r>
              <a:rPr lang="de-DE" dirty="0"/>
              <a:t>: </a:t>
            </a:r>
            <a:r>
              <a:rPr lang="de-DE" dirty="0"/>
              <a:t>Voir la </a:t>
            </a:r>
            <a:r>
              <a:rPr lang="de-DE" dirty="0" err="1"/>
              <a:t>note </a:t>
            </a:r>
            <a:r>
              <a:rPr lang="de-DE" dirty="0"/>
              <a:t>sur la </a:t>
            </a:r>
            <a:r>
              <a:rPr lang="de-DE" dirty="0" err="1"/>
              <a:t>prochaine </a:t>
            </a:r>
            <a:r>
              <a:rPr lang="de-DE" dirty="0" err="1"/>
              <a:t>diapositive</a:t>
            </a:r>
            <a:r>
              <a:rPr lang="de-DE" dirty="0"/>
              <a:t>.</a:t>
            </a:r>
          </a:p>
        </p:txBody>
      </p:sp>
      <p:sp>
        <p:nvSpPr>
          <p:cNvPr id="4" name="Foliennummernplatzhalter 3"/>
          <p:cNvSpPr>
            <a:spLocks noGrp="1"/>
          </p:cNvSpPr>
          <p:nvPr>
            <p:ph type="sldNum" sz="quarter" idx="5"/>
          </p:nvPr>
        </p:nvSpPr>
        <p:spPr/>
        <p:txBody>
          <a:bodyPr/>
          <a:lstStyle/>
          <a:p>
            <a:fld id="{4E391B68-67F8-4E32-8F57-9F9CE295B3CB}" type="slidenum">
              <a:rPr lang="en-GB" smtClean="0"/>
              <a:t>3</a:t>
            </a:fld>
            <a:endParaRPr lang="en-GB"/>
          </a:p>
        </p:txBody>
      </p:sp>
    </p:spTree>
    <p:extLst>
      <p:ext uri="{BB962C8B-B14F-4D97-AF65-F5344CB8AC3E}">
        <p14:creationId xmlns:p14="http://schemas.microsoft.com/office/powerpoint/2010/main" val="3413152011"/>
      </p:ext>
    </p:extLst>
  </p:cSld>
  <p:clrMapOvr>
    <a:masterClrMapping/>
  </p:clrMapOvr>
</p:notes>
</file>

<file path=ppt/notesSlides/notesSlide477.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Cette </a:t>
            </a:r>
            <a:r>
              <a:rPr lang="de-DE" dirty="0" err="1"/>
              <a:t>question </a:t>
            </a:r>
            <a:r>
              <a:rPr lang="de-DE" dirty="0" err="1"/>
              <a:t>vise </a:t>
            </a:r>
            <a:r>
              <a:rPr lang="de-DE" dirty="0"/>
              <a:t>à </a:t>
            </a:r>
            <a:r>
              <a:rPr lang="de-DE" dirty="0" err="1"/>
              <a:t>faire </a:t>
            </a:r>
            <a:r>
              <a:rPr lang="de-DE" dirty="0" err="1"/>
              <a:t>réfléchir </a:t>
            </a:r>
            <a:r>
              <a:rPr lang="de-DE" dirty="0" err="1"/>
              <a:t>les </a:t>
            </a:r>
            <a:r>
              <a:rPr lang="de-DE" dirty="0" err="1"/>
              <a:t>participants </a:t>
            </a:r>
            <a:r>
              <a:rPr lang="de-DE" dirty="0"/>
              <a:t>sur la </a:t>
            </a:r>
            <a:r>
              <a:rPr lang="de-DE" dirty="0" err="1"/>
              <a:t>manière dont </a:t>
            </a:r>
            <a:r>
              <a:rPr lang="de-DE" dirty="0" err="1"/>
              <a:t>les </a:t>
            </a:r>
            <a:r>
              <a:rPr lang="de-DE" dirty="0"/>
              <a:t>EDP vont </a:t>
            </a:r>
            <a:r>
              <a:rPr lang="de-DE" dirty="0"/>
              <a:t>gérer </a:t>
            </a:r>
            <a:r>
              <a:rPr lang="de-DE" dirty="0" err="1"/>
              <a:t>leur </a:t>
            </a:r>
            <a:r>
              <a:rPr lang="de-DE" dirty="0"/>
              <a:t>propre </a:t>
            </a:r>
            <a:r>
              <a:rPr lang="de-DE" dirty="0" err="1"/>
              <a:t>dossier </a:t>
            </a:r>
            <a:r>
              <a:rPr lang="de-DE" dirty="0" err="1"/>
              <a:t>lorsqu'ils </a:t>
            </a:r>
            <a:r>
              <a:rPr lang="de-DE" dirty="0" err="1"/>
              <a:t>enquêtent sur </a:t>
            </a:r>
            <a:r>
              <a:rPr lang="de-DE" dirty="0"/>
              <a:t>un </a:t>
            </a:r>
            <a:r>
              <a:rPr lang="de-DE" dirty="0" err="1"/>
              <a:t>cas </a:t>
            </a:r>
            <a:r>
              <a:rPr lang="de-DE" dirty="0" err="1"/>
              <a:t>pour l'</a:t>
            </a:r>
            <a:r>
              <a:rPr lang="de-DE" dirty="0"/>
              <a:t>OEPP </a:t>
            </a:r>
            <a:r>
              <a:rPr lang="de-DE" dirty="0" err="1"/>
              <a:t>dans </a:t>
            </a:r>
            <a:r>
              <a:rPr lang="de-DE" dirty="0" err="1"/>
              <a:t>le </a:t>
            </a:r>
            <a:r>
              <a:rPr lang="de-DE" dirty="0" err="1"/>
              <a:t>cadre </a:t>
            </a:r>
            <a:r>
              <a:rPr lang="de-DE" dirty="0"/>
              <a:t>juridique </a:t>
            </a:r>
            <a:r>
              <a:rPr lang="de-DE" dirty="0" err="1"/>
              <a:t>applicable </a:t>
            </a:r>
            <a:r>
              <a:rPr lang="de-DE" dirty="0"/>
              <a:t>- </a:t>
            </a:r>
            <a:r>
              <a:rPr lang="de-DE" dirty="0" err="1"/>
              <a:t>qui </a:t>
            </a:r>
            <a:r>
              <a:rPr lang="de-DE" dirty="0" err="1"/>
              <a:t>est </a:t>
            </a:r>
            <a:r>
              <a:rPr lang="de-DE" dirty="0" err="1"/>
              <a:t>régi </a:t>
            </a:r>
            <a:r>
              <a:rPr lang="de-DE" dirty="0" err="1"/>
              <a:t>par </a:t>
            </a:r>
            <a:r>
              <a:rPr lang="de-DE" dirty="0" err="1"/>
              <a:t>le </a:t>
            </a:r>
            <a:r>
              <a:rPr lang="de-DE" dirty="0"/>
              <a:t>règlement de l'OEPP mais aussi - </a:t>
            </a:r>
            <a:r>
              <a:rPr lang="de-DE" dirty="0" err="1"/>
              <a:t>voir l'</a:t>
            </a:r>
            <a:r>
              <a:rPr lang="de-DE" dirty="0" err="1"/>
              <a:t>exemple </a:t>
            </a:r>
            <a:r>
              <a:rPr lang="de-DE" dirty="0" err="1"/>
              <a:t>ici </a:t>
            </a:r>
            <a:r>
              <a:rPr lang="de-DE" dirty="0"/>
              <a:t>- </a:t>
            </a:r>
            <a:r>
              <a:rPr lang="de-DE" dirty="0" err="1"/>
              <a:t>par le </a:t>
            </a:r>
            <a:r>
              <a:rPr lang="de-DE" dirty="0" err="1"/>
              <a:t>droit </a:t>
            </a:r>
            <a:r>
              <a:rPr lang="de-DE" dirty="0"/>
              <a:t>national</a:t>
            </a:r>
            <a:r>
              <a:rPr lang="de-DE" dirty="0"/>
              <a:t>.</a:t>
            </a:r>
          </a:p>
        </p:txBody>
      </p:sp>
      <p:sp>
        <p:nvSpPr>
          <p:cNvPr id="4" name="Foliennummernplatzhalter 3"/>
          <p:cNvSpPr>
            <a:spLocks noGrp="1"/>
          </p:cNvSpPr>
          <p:nvPr>
            <p:ph type="sldNum" sz="quarter" idx="5"/>
          </p:nvPr>
        </p:nvSpPr>
        <p:spPr/>
        <p:txBody>
          <a:bodyPr/>
          <a:lstStyle/>
          <a:p>
            <a:fld id="{4E391B68-67F8-4E32-8F57-9F9CE295B3CB}" type="slidenum">
              <a:rPr lang="en-GB" smtClean="0"/>
              <a:t>4</a:t>
            </a:fld>
            <a:endParaRPr lang="en-GB"/>
          </a:p>
        </p:txBody>
      </p:sp>
    </p:spTree>
    <p:extLst>
      <p:ext uri="{BB962C8B-B14F-4D97-AF65-F5344CB8AC3E}">
        <p14:creationId xmlns:p14="http://schemas.microsoft.com/office/powerpoint/2010/main" val="1019358957"/>
      </p:ext>
    </p:extLst>
  </p:cSld>
  <p:clrMapOvr>
    <a:masterClrMapping/>
  </p:clrMapOvr>
</p:notes>
</file>

<file path=ppt/notesSlides/notesSlide555.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Cette </a:t>
            </a:r>
            <a:r>
              <a:rPr lang="de-DE" dirty="0" err="1"/>
              <a:t>diapositive </a:t>
            </a:r>
            <a:r>
              <a:rPr lang="de-DE" dirty="0" err="1"/>
              <a:t>pourrait/devrait </a:t>
            </a:r>
            <a:r>
              <a:rPr lang="de-DE" dirty="0" err="1"/>
              <a:t>être </a:t>
            </a:r>
            <a:r>
              <a:rPr lang="de-DE" dirty="0" err="1"/>
              <a:t>divisée </a:t>
            </a:r>
            <a:r>
              <a:rPr lang="de-DE" dirty="0" err="1"/>
              <a:t>en </a:t>
            </a:r>
            <a:r>
              <a:rPr lang="de-DE" dirty="0" err="1"/>
              <a:t>deux </a:t>
            </a:r>
            <a:r>
              <a:rPr lang="de-DE" dirty="0"/>
              <a:t>(</a:t>
            </a:r>
            <a:r>
              <a:rPr lang="de-DE" dirty="0" err="1"/>
              <a:t>ou </a:t>
            </a:r>
            <a:r>
              <a:rPr lang="de-DE" dirty="0" err="1"/>
              <a:t>plus</a:t>
            </a:r>
            <a:r>
              <a:rPr lang="de-DE" dirty="0"/>
              <a:t>), en </a:t>
            </a:r>
            <a:r>
              <a:rPr lang="de-DE" dirty="0" err="1"/>
              <a:t>particulier </a:t>
            </a:r>
            <a:r>
              <a:rPr lang="de-DE" dirty="0" err="1"/>
              <a:t>lorsque les </a:t>
            </a:r>
            <a:r>
              <a:rPr lang="de-DE" dirty="0" err="1"/>
              <a:t>experts </a:t>
            </a:r>
            <a:r>
              <a:rPr lang="de-DE" dirty="0"/>
              <a:t>nationaux </a:t>
            </a:r>
            <a:r>
              <a:rPr lang="de-DE" dirty="0" err="1"/>
              <a:t>ajouteront des </a:t>
            </a:r>
            <a:r>
              <a:rPr lang="de-DE" dirty="0" err="1"/>
              <a:t>informations </a:t>
            </a:r>
            <a:r>
              <a:rPr lang="de-DE" dirty="0" err="1"/>
              <a:t>de </a:t>
            </a:r>
            <a:r>
              <a:rPr lang="de-DE" dirty="0" err="1"/>
              <a:t>leur </a:t>
            </a:r>
            <a:r>
              <a:rPr lang="de-DE" dirty="0" err="1"/>
              <a:t>point de vue </a:t>
            </a:r>
            <a:r>
              <a:rPr lang="de-DE" dirty="0"/>
              <a:t>national </a:t>
            </a:r>
            <a:r>
              <a:rPr lang="de-DE" dirty="0"/>
              <a:t>et lorsque </a:t>
            </a:r>
            <a:r>
              <a:rPr lang="de-DE" dirty="0" err="1"/>
              <a:t>nous </a:t>
            </a:r>
            <a:r>
              <a:rPr lang="de-DE" dirty="0" err="1"/>
              <a:t>aurons </a:t>
            </a:r>
            <a:r>
              <a:rPr lang="de-DE" dirty="0" err="1"/>
              <a:t>plus de </a:t>
            </a:r>
            <a:r>
              <a:rPr lang="de-DE" dirty="0" err="1"/>
              <a:t>détails </a:t>
            </a:r>
            <a:r>
              <a:rPr lang="de-DE" dirty="0"/>
              <a:t>sur le </a:t>
            </a:r>
            <a:r>
              <a:rPr lang="de-DE" dirty="0"/>
              <a:t>CMS de l'OEPP.</a:t>
            </a:r>
          </a:p>
        </p:txBody>
      </p:sp>
      <p:sp>
        <p:nvSpPr>
          <p:cNvPr id="4" name="Foliennummernplatzhalter 3"/>
          <p:cNvSpPr>
            <a:spLocks noGrp="1"/>
          </p:cNvSpPr>
          <p:nvPr>
            <p:ph type="sldNum" sz="quarter" idx="5"/>
          </p:nvPr>
        </p:nvSpPr>
        <p:spPr/>
        <p:txBody>
          <a:bodyPr/>
          <a:lstStyle/>
          <a:p>
            <a:fld id="{4E391B68-67F8-4E32-8F57-9F9CE295B3CB}" type="slidenum">
              <a:rPr lang="en-GB" smtClean="0"/>
              <a:t>5</a:t>
            </a:fld>
            <a:endParaRPr lang="en-GB"/>
          </a:p>
        </p:txBody>
      </p:sp>
    </p:spTree>
    <p:extLst>
      <p:ext uri="{BB962C8B-B14F-4D97-AF65-F5344CB8AC3E}">
        <p14:creationId xmlns:p14="http://schemas.microsoft.com/office/powerpoint/2010/main" val="3088790618"/>
      </p:ext>
    </p:extLst>
  </p:cSld>
  <p:clrMapOvr>
    <a:masterClrMapping/>
  </p:clrMapOvr>
</p:notes>
</file>

<file path=ppt/notesSlides/notesSlide63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err="1"/>
              <a:t>Pour </a:t>
            </a:r>
            <a:r>
              <a:rPr lang="de-DE" dirty="0" err="1"/>
              <a:t>l'</a:t>
            </a:r>
            <a:r>
              <a:rPr lang="de-DE" dirty="0"/>
              <a:t>IRP et les </a:t>
            </a:r>
            <a:r>
              <a:rPr lang="de-DE" dirty="0" err="1"/>
              <a:t>autres </a:t>
            </a:r>
            <a:r>
              <a:rPr lang="de-DE" dirty="0" err="1"/>
              <a:t>décisions du </a:t>
            </a:r>
            <a:r>
              <a:rPr lang="de-DE" dirty="0"/>
              <a:t>Collège</a:t>
            </a:r>
            <a:r>
              <a:rPr lang="de-DE" dirty="0"/>
              <a:t>, </a:t>
            </a:r>
            <a:r>
              <a:rPr lang="de-DE" dirty="0" err="1"/>
              <a:t>voir </a:t>
            </a:r>
            <a:r>
              <a:rPr lang="de-DE" dirty="0"/>
              <a:t>https://ec.europa.eu/info/law/cross-border-cases/judicial-cooperation/networks-and-bodies-supporting-judicial-cooperation/european-public-prosecutors-office_en#decisions-of-the-college-of-the-eppo.</a:t>
            </a:r>
          </a:p>
          <a:p>
            <a:endParaRPr lang="de-DE" dirty="0"/>
          </a:p>
        </p:txBody>
      </p:sp>
      <p:sp>
        <p:nvSpPr>
          <p:cNvPr id="4" name="Foliennummernplatzhalter 3"/>
          <p:cNvSpPr>
            <a:spLocks noGrp="1"/>
          </p:cNvSpPr>
          <p:nvPr>
            <p:ph type="sldNum" sz="quarter" idx="5"/>
          </p:nvPr>
        </p:nvSpPr>
        <p:spPr/>
        <p:txBody>
          <a:bodyPr/>
          <a:lstStyle/>
          <a:p>
            <a:fld id="{4E391B68-67F8-4E32-8F57-9F9CE295B3CB}" type="slidenum">
              <a:rPr lang="en-GB" smtClean="0"/>
              <a:t>6</a:t>
            </a:fld>
            <a:endParaRPr lang="en-GB"/>
          </a:p>
        </p:txBody>
      </p:sp>
    </p:spTree>
    <p:extLst>
      <p:ext uri="{BB962C8B-B14F-4D97-AF65-F5344CB8AC3E}">
        <p14:creationId xmlns:p14="http://schemas.microsoft.com/office/powerpoint/2010/main" val="2314484845"/>
      </p:ext>
    </p:extLst>
  </p:cSld>
  <p:clrMapOvr>
    <a:masterClrMapping/>
  </p:clrMapOvr>
</p:notes>
</file>

<file path=ppt/notesSlides/notesSlide71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b="0" dirty="0">
                <a:latin typeface="+mn-lt"/>
              </a:rPr>
              <a:t>Sur le registre </a:t>
            </a:r>
            <a:r>
              <a:rPr lang="en-US" dirty="0">
                <a:latin typeface="+mn-lt"/>
              </a:rPr>
              <a:t>des informations obtenues par l'OEPP conformément à l'article 24, voir également le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Module 2 : Compétences de l'OEPP</a:t>
            </a:r>
            <a:r>
              <a:rPr lang="en-US" dirty="0">
                <a:latin typeface="+mn-lt"/>
              </a:rPr>
              <a:t>. </a:t>
            </a:r>
            <a:endParaRPr lang="de-DE" dirty="0"/>
          </a:p>
        </p:txBody>
      </p:sp>
      <p:sp>
        <p:nvSpPr>
          <p:cNvPr id="4" name="Foliennummernplatzhalter 3"/>
          <p:cNvSpPr>
            <a:spLocks noGrp="1"/>
          </p:cNvSpPr>
          <p:nvPr>
            <p:ph type="sldNum" sz="quarter" idx="5"/>
          </p:nvPr>
        </p:nvSpPr>
        <p:spPr/>
        <p:txBody>
          <a:bodyPr/>
          <a:lstStyle/>
          <a:p>
            <a:fld id="{4E391B68-67F8-4E32-8F57-9F9CE295B3CB}" type="slidenum">
              <a:rPr lang="en-GB" smtClean="0"/>
              <a:t>7</a:t>
            </a:fld>
            <a:endParaRPr lang="en-GB"/>
          </a:p>
        </p:txBody>
      </p:sp>
    </p:spTree>
    <p:extLst>
      <p:ext uri="{BB962C8B-B14F-4D97-AF65-F5344CB8AC3E}">
        <p14:creationId xmlns:p14="http://schemas.microsoft.com/office/powerpoint/2010/main" val="345332647"/>
      </p:ext>
    </p:extLst>
  </p:cSld>
  <p:clrMapOvr>
    <a:masterClrMapping/>
  </p:clrMapOvr>
</p:notes>
</file>

<file path=ppt/notesSlides/notesSlide888.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Les experts </a:t>
            </a:r>
            <a:r>
              <a:rPr lang="de-DE" dirty="0"/>
              <a:t>nationaux </a:t>
            </a:r>
            <a:r>
              <a:rPr lang="de-DE" dirty="0" err="1"/>
              <a:t>pourraient </a:t>
            </a:r>
            <a:r>
              <a:rPr lang="de-DE" dirty="0" err="1"/>
              <a:t>apporter leur contribution </a:t>
            </a:r>
            <a:r>
              <a:rPr lang="de-DE" dirty="0"/>
              <a:t>sur </a:t>
            </a:r>
            <a:r>
              <a:rPr lang="de-DE" dirty="0" err="1"/>
              <a:t>l'</a:t>
            </a:r>
            <a:r>
              <a:rPr lang="de-DE" dirty="0" err="1"/>
              <a:t>état </a:t>
            </a:r>
            <a:r>
              <a:rPr lang="de-DE" dirty="0"/>
              <a:t>et le </a:t>
            </a:r>
            <a:r>
              <a:rPr lang="de-DE" dirty="0" err="1"/>
              <a:t>mode </a:t>
            </a:r>
            <a:r>
              <a:rPr lang="de-DE" dirty="0" err="1"/>
              <a:t>de </a:t>
            </a:r>
            <a:r>
              <a:rPr lang="de-DE" dirty="0" err="1"/>
              <a:t>mise en œuvre </a:t>
            </a:r>
            <a:r>
              <a:rPr lang="de-DE" dirty="0"/>
              <a:t>dans </a:t>
            </a:r>
            <a:r>
              <a:rPr lang="de-DE" dirty="0" err="1"/>
              <a:t>leurs </a:t>
            </a:r>
            <a:r>
              <a:rPr lang="de-DE" dirty="0" err="1"/>
              <a:t>systèmes </a:t>
            </a:r>
            <a:r>
              <a:rPr lang="de-DE" dirty="0" err="1"/>
              <a:t>respectifs </a:t>
            </a:r>
            <a:r>
              <a:rPr lang="de-DE" dirty="0"/>
              <a:t>et </a:t>
            </a:r>
            <a:r>
              <a:rPr lang="de-DE" dirty="0" err="1"/>
              <a:t>en </a:t>
            </a:r>
            <a:r>
              <a:rPr lang="de-DE" dirty="0" err="1"/>
              <a:t>discuter </a:t>
            </a:r>
            <a:r>
              <a:rPr lang="de-DE" dirty="0" err="1"/>
              <a:t>avec </a:t>
            </a:r>
            <a:r>
              <a:rPr lang="de-DE" dirty="0" err="1"/>
              <a:t>les </a:t>
            </a:r>
            <a:r>
              <a:rPr lang="de-DE" dirty="0" err="1"/>
              <a:t>praticiens </a:t>
            </a:r>
            <a:r>
              <a:rPr lang="de-DE" dirty="0"/>
              <a:t>nationaux</a:t>
            </a:r>
            <a:r>
              <a:rPr lang="de-DE" dirty="0"/>
              <a:t>.</a:t>
            </a:r>
          </a:p>
        </p:txBody>
      </p:sp>
      <p:sp>
        <p:nvSpPr>
          <p:cNvPr id="4" name="Foliennummernplatzhalter 3"/>
          <p:cNvSpPr>
            <a:spLocks noGrp="1"/>
          </p:cNvSpPr>
          <p:nvPr>
            <p:ph type="sldNum" sz="quarter" idx="5"/>
          </p:nvPr>
        </p:nvSpPr>
        <p:spPr/>
        <p:txBody>
          <a:bodyPr/>
          <a:lstStyle/>
          <a:p>
            <a:fld id="{4E391B68-67F8-4E32-8F57-9F9CE295B3CB}" type="slidenum">
              <a:rPr lang="en-GB" smtClean="0"/>
              <a:t>9</a:t>
            </a:fld>
            <a:endParaRPr lang="en-GB"/>
          </a:p>
        </p:txBody>
      </p:sp>
    </p:spTree>
    <p:extLst>
      <p:ext uri="{BB962C8B-B14F-4D97-AF65-F5344CB8AC3E}">
        <p14:creationId xmlns:p14="http://schemas.microsoft.com/office/powerpoint/2010/main" val="1685648344"/>
      </p:ext>
    </p:extLst>
  </p:cSld>
  <p:clrMapOvr>
    <a:masterClrMapping/>
  </p:clrMapOvr>
</p:notes>
</file>

<file path=ppt/notesSlides/notesSlide966.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Sur l'</a:t>
            </a:r>
            <a:r>
              <a:rPr lang="de-DE" dirty="0" err="1"/>
              <a:t>accès </a:t>
            </a:r>
            <a:r>
              <a:rPr lang="de-DE" dirty="0" err="1"/>
              <a:t>au </a:t>
            </a:r>
            <a:r>
              <a:rPr lang="de-DE" dirty="0" err="1"/>
              <a:t>dossier </a:t>
            </a:r>
            <a:r>
              <a:rPr lang="de-DE" dirty="0" err="1"/>
              <a:t>pendant </a:t>
            </a:r>
            <a:r>
              <a:rPr lang="de-DE" dirty="0" err="1"/>
              <a:t>les </a:t>
            </a:r>
            <a:r>
              <a:rPr lang="de-DE" dirty="0" err="1"/>
              <a:t>enquêtes</a:t>
            </a:r>
            <a:r>
              <a:rPr lang="de-DE" dirty="0"/>
              <a:t>, </a:t>
            </a:r>
            <a:r>
              <a:rPr lang="de-DE" dirty="0" err="1"/>
              <a:t>voir </a:t>
            </a:r>
            <a:r>
              <a:rPr lang="de-DE" dirty="0"/>
              <a:t>également le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Module 2 : Compétences de l'OEPP</a:t>
            </a:r>
            <a:r>
              <a:rPr lang="de-DE" dirty="0"/>
              <a:t>.</a:t>
            </a:r>
          </a:p>
        </p:txBody>
      </p:sp>
      <p:sp>
        <p:nvSpPr>
          <p:cNvPr id="4" name="Foliennummernplatzhalter 3"/>
          <p:cNvSpPr>
            <a:spLocks noGrp="1"/>
          </p:cNvSpPr>
          <p:nvPr>
            <p:ph type="sldNum" sz="quarter" idx="5"/>
          </p:nvPr>
        </p:nvSpPr>
        <p:spPr/>
        <p:txBody>
          <a:bodyPr/>
          <a:lstStyle/>
          <a:p>
            <a:fld id="{4E391B68-67F8-4E32-8F57-9F9CE295B3CB}" type="slidenum">
              <a:rPr lang="en-GB" smtClean="0"/>
              <a:t>10</a:t>
            </a:fld>
            <a:endParaRPr lang="en-GB"/>
          </a:p>
        </p:txBody>
      </p:sp>
    </p:spTree>
    <p:extLst>
      <p:ext uri="{BB962C8B-B14F-4D97-AF65-F5344CB8AC3E}">
        <p14:creationId xmlns:p14="http://schemas.microsoft.com/office/powerpoint/2010/main" val="242319656"/>
      </p:ext>
    </p:extLst>
  </p:cSld>
  <p:clrMapOvr>
    <a:masterClrMapping/>
  </p:clrMapOvr>
</p:notes>
</file>

<file path=ppt/slideLayouts/_rels/slideLayout101313.xml.rels>&#65279;<?xml version="1.0" encoding="utf-8"?><Relationships xmlns="http://schemas.openxmlformats.org/package/2006/relationships"><Relationship Type="http://schemas.openxmlformats.org/officeDocument/2006/relationships/image" Target="/ppt/media/image2.tif" Id="rId3" /><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111010.xml.rels>&#65279;<?xml version="1.0" encoding="utf-8"?><Relationships xmlns="http://schemas.openxmlformats.org/package/2006/relationships"><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1266.xml.rels>&#65279;<?xml version="1.0" encoding="utf-8"?><Relationships xmlns="http://schemas.openxmlformats.org/package/2006/relationships"><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1333.xml.rels>&#65279;<?xml version="1.0" encoding="utf-8"?><Relationships xmlns="http://schemas.openxmlformats.org/package/2006/relationships"><Relationship Type="http://schemas.openxmlformats.org/officeDocument/2006/relationships/image" Target="/ppt/media/image122.jpeg" Id="rId3" /><Relationship Type="http://schemas.openxmlformats.org/officeDocument/2006/relationships/image" Target="/ppt/media/image333.jpeg" Id="rId2" /><Relationship Type="http://schemas.openxmlformats.org/officeDocument/2006/relationships/slideMaster" Target="/ppt/slideMasters/slideMaster111.xml" Id="rId1" /><Relationship Type="http://schemas.openxmlformats.org/officeDocument/2006/relationships/image" Target="/ppt/media/image2.tif" Id="rId4" /></Relationships>
</file>

<file path=ppt/slideLayouts/_rels/slideLayout141515.xml.rels>&#65279;<?xml version="1.0" encoding="utf-8"?><Relationships xmlns="http://schemas.openxmlformats.org/package/2006/relationships"><Relationship Type="http://schemas.openxmlformats.org/officeDocument/2006/relationships/image" Target="/ppt/media/image122.jpeg" Id="rId3" /><Relationship Type="http://schemas.openxmlformats.org/officeDocument/2006/relationships/image" Target="/ppt/media/image444.jpeg" Id="rId2" /><Relationship Type="http://schemas.openxmlformats.org/officeDocument/2006/relationships/slideMaster" Target="/ppt/slideMasters/slideMaster111.xml" Id="rId1" /><Relationship Type="http://schemas.openxmlformats.org/officeDocument/2006/relationships/image" Target="/ppt/media/image2.tif" Id="rId4" /></Relationships>
</file>

<file path=ppt/slideLayouts/_rels/slideLayout151212.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188.xml.rels>&#65279;<?xml version="1.0" encoding="utf-8"?><Relationships xmlns="http://schemas.openxmlformats.org/package/2006/relationships"><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277.xml.rels>&#65279;<?xml version="1.0" encoding="utf-8"?><Relationships xmlns="http://schemas.openxmlformats.org/package/2006/relationships"><Relationship Type="http://schemas.openxmlformats.org/officeDocument/2006/relationships/image" Target="/ppt/media/image2.tif" Id="rId3" /><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344.xml.rels>&#65279;<?xml version="1.0" encoding="utf-8"?><Relationships xmlns="http://schemas.openxmlformats.org/package/2006/relationships"><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41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51111.xml.rels>&#65279;<?xml version="1.0" encoding="utf-8"?><Relationships xmlns="http://schemas.openxmlformats.org/package/2006/relationships"><Relationship Type="http://schemas.openxmlformats.org/officeDocument/2006/relationships/image" Target="/ppt/media/image2.tif" Id="rId3" /><Relationship Type="http://schemas.openxmlformats.org/officeDocument/2006/relationships/image" Target="/ppt/media/image122.jpeg" Id="rId2" /><Relationship Type="http://schemas.openxmlformats.org/officeDocument/2006/relationships/slideMaster" Target="/ppt/slideMasters/slideMaster111.xml" Id="rId1" /></Relationships>
</file>

<file path=ppt/slideLayouts/_rels/slideLayout699.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755.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822.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91414.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slideLayout101313.xml><?xml version="1.0" encoding="utf-8"?>
<p:sldLayout xmlns:a="http://schemas.openxmlformats.org/drawingml/2006/main" xmlns:r="http://schemas.openxmlformats.org/officeDocument/2006/relationships" xmlns:p="http://schemas.openxmlformats.org/presentationml/2006/main" preserve="1" userDrawn="1">
  <p:cSld name="Inhalt auf Fond ohne Titel">
    <p:spTree>
      <p:nvGrpSpPr>
        <p:cNvPr id="1" name=""/>
        <p:cNvGrpSpPr/>
        <p:nvPr/>
      </p:nvGrpSpPr>
      <p:grpSpPr>
        <a:xfrm>
          <a:off x="0" y="0"/>
          <a:ext cx="0" cy="0"/>
          <a:chOff x="0" y="0"/>
          <a:chExt cx="0" cy="0"/>
        </a:xfrm>
      </p:grpSpPr>
      <p:sp>
        <p:nvSpPr>
          <p:cNvPr id="7" name="Rechteck 6"/>
          <p:cNvSpPr/>
          <p:nvPr userDrawn="1"/>
        </p:nvSpPr>
        <p:spPr>
          <a:xfrm>
            <a:off x="10779003"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Content Placeholder 2"/>
          <p:cNvSpPr>
            <a:spLocks noGrp="1"/>
          </p:cNvSpPr>
          <p:nvPr>
            <p:ph idx="1"/>
          </p:nvPr>
        </p:nvSpPr>
        <p:spPr>
          <a:xfrm>
            <a:off x="687848" y="1833821"/>
            <a:ext cx="99166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Grafik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4FAB73BC-B049-4115-A692-8D63A059BFB8}" type="slidenum">
              <a:rPr lang="en-US" smtClean="0"/>
              <a:pPr/>
              <a:t>‹#›</a:t>
            </a:fld>
            <a:endParaRPr lang="en-US" dirty="0"/>
          </a:p>
        </p:txBody>
      </p:sp>
      <p:pic>
        <p:nvPicPr>
          <p:cNvPr id="9" name="Inhaltsplatzhalter 5">
            <a:extLst>
              <a:ext uri="{FF2B5EF4-FFF2-40B4-BE49-F238E27FC236}">
                <a16:creationId xmlns:a16="http://schemas.microsoft.com/office/drawing/2014/main" id="{14868034-385B-40D1-AD23-64C594FBF16D}"/>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1792883834"/>
      </p:ext>
    </p:extLst>
  </p:cSld>
  <p:clrMapOvr>
    <a:masterClrMapping/>
  </p:clrMapOvr>
</p:sldLayout>
</file>

<file path=ppt/slideLayouts/slideLayout111010.xml><?xml version="1.0" encoding="utf-8"?>
<p:sldLayout xmlns:a="http://schemas.openxmlformats.org/drawingml/2006/main" xmlns:r="http://schemas.openxmlformats.org/officeDocument/2006/relationships" xmlns:p="http://schemas.openxmlformats.org/presentationml/2006/main" type="objTx" preserve="1">
  <p:cSld name="Inhalt mit Überschrift - zweispaltig">
    <p:spTree>
      <p:nvGrpSpPr>
        <p:cNvPr id="1" name=""/>
        <p:cNvGrpSpPr/>
        <p:nvPr/>
      </p:nvGrpSpPr>
      <p:grpSpPr>
        <a:xfrm>
          <a:off x="0" y="0"/>
          <a:ext cx="0" cy="0"/>
          <a:chOff x="0" y="0"/>
          <a:chExt cx="0" cy="0"/>
        </a:xfrm>
      </p:grpSpPr>
      <p:sp>
        <p:nvSpPr>
          <p:cNvPr id="8" name="Rectangle 7"/>
          <p:cNvSpPr/>
          <p:nvPr userDrawn="1"/>
        </p:nvSpPr>
        <p:spPr>
          <a:xfrm>
            <a:off x="17" y="12700"/>
            <a:ext cx="3766136" cy="63277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054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23336" y="731520"/>
            <a:ext cx="6417276" cy="52578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457200" y="28752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4231648" y="6459785"/>
            <a:ext cx="5217152"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448801" y="6459785"/>
            <a:ext cx="1191812" cy="365125"/>
          </a:xfrm>
        </p:spPr>
        <p:txBody>
          <a:bodyPr/>
          <a:lstStyle>
            <a:lvl1pPr>
              <a:defRPr>
                <a:solidFill>
                  <a:schemeClr val="tx2"/>
                </a:solidFill>
              </a:defRPr>
            </a:lvl1pPr>
          </a:lstStyle>
          <a:p>
            <a:fld id="{4FAB73BC-B049-4115-A692-8D63A059BFB8}" type="slidenum">
              <a:rPr lang="en-US" dirty="0"/>
              <a:pPr/>
              <a:t>‹#›</a:t>
            </a:fld>
            <a:endParaRPr lang="en-US" dirty="0"/>
          </a:p>
        </p:txBody>
      </p: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266.xml><?xml version="1.0" encoding="utf-8"?>
<p:sldLayout xmlns:a="http://schemas.openxmlformats.org/drawingml/2006/main" xmlns:r="http://schemas.openxmlformats.org/officeDocument/2006/relationships" xmlns:p="http://schemas.openxmlformats.org/presentationml/2006/main" type="secHead" preserve="1">
  <p:cSld name="Neuer Abschnitt_Textfoli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333.xml><?xml version="1.0" encoding="utf-8"?>
<p:sldLayout xmlns:a="http://schemas.openxmlformats.org/drawingml/2006/main" xmlns:r="http://schemas.openxmlformats.org/officeDocument/2006/relationships" xmlns:p="http://schemas.openxmlformats.org/presentationml/2006/main" preserve="1" userDrawn="1">
  <p:cSld name="Neuer Abschnitt_Bildfolie mit großem Bild">
    <p:spTree>
      <p:nvGrpSpPr>
        <p:cNvPr id="1" name=""/>
        <p:cNvGrpSpPr/>
        <p:nvPr/>
      </p:nvGrpSpPr>
      <p:grpSpPr>
        <a:xfrm>
          <a:off x="0" y="0"/>
          <a:ext cx="0" cy="0"/>
          <a:chOff x="0" y="0"/>
          <a:chExt cx="0" cy="0"/>
        </a:xfrm>
      </p:grpSpPr>
      <p:sp>
        <p:nvSpPr>
          <p:cNvPr id="17" name="Bildplatzhalter 16"/>
          <p:cNvSpPr>
            <a:spLocks noGrp="1"/>
          </p:cNvSpPr>
          <p:nvPr>
            <p:ph type="pic" sz="quarter" idx="13" hasCustomPrompt="1"/>
          </p:nvPr>
        </p:nvSpPr>
        <p:spPr>
          <a:xfrm>
            <a:off x="0" y="0"/>
            <a:ext cx="12188825" cy="4914900"/>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baseline="0"/>
            </a:lvl1pPr>
          </a:lstStyle>
          <a:p>
            <a:r>
              <a:rPr lang="de-DE" dirty="0"/>
              <a:t>Bild durch klicken auf Symbol</a:t>
            </a:r>
          </a:p>
        </p:txBody>
      </p:sp>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80" y="5907023"/>
            <a:ext cx="10113264" cy="488578"/>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
        <p:nvSpPr>
          <p:cNvPr id="18" name="Rechteck 17"/>
          <p:cNvSpPr/>
          <p:nvPr userDrawn="1"/>
        </p:nvSpPr>
        <p:spPr>
          <a:xfrm>
            <a:off x="10441920" y="0"/>
            <a:ext cx="1420756"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9" name="Grafik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11" name="Inhaltsplatzhalter 5">
            <a:extLst>
              <a:ext uri="{FF2B5EF4-FFF2-40B4-BE49-F238E27FC236}">
                <a16:creationId xmlns:a16="http://schemas.microsoft.com/office/drawing/2014/main" id="{4A446736-DA86-42B2-987F-46C30E7D6CA5}"/>
              </a:ext>
            </a:extLst>
          </p:cNvPr>
          <p:cNvPicPr>
            <a:picLocks noChangeAspect="1"/>
          </p:cNvPicPr>
          <p:nvPr userDrawn="1"/>
        </p:nvPicPr>
        <p:blipFill>
          <a:blip r:embed="rId4"/>
          <a:stretch>
            <a:fillRect/>
          </a:stretch>
        </p:blipFill>
        <p:spPr>
          <a:xfrm>
            <a:off x="10698333" y="1315626"/>
            <a:ext cx="907929" cy="778225"/>
          </a:xfrm>
          <a:prstGeom prst="rect">
            <a:avLst/>
          </a:prstGeom>
        </p:spPr>
      </p:pic>
    </p:spTree>
  </p:cSld>
  <p:clrMapOvr>
    <a:masterClrMapping/>
  </p:clrMapOvr>
</p:sldLayout>
</file>

<file path=ppt/slideLayouts/slideLayout141515.xml><?xml version="1.0" encoding="utf-8"?>
<p:sldLayout xmlns:a="http://schemas.openxmlformats.org/drawingml/2006/main" xmlns:r="http://schemas.openxmlformats.org/officeDocument/2006/relationships" xmlns:p="http://schemas.openxmlformats.org/presentationml/2006/main" preserve="1" userDrawn="1">
  <p:cSld name="Neuer Abschnitt_Bildfolie mit ganzflächigem Bild">
    <p:spTree>
      <p:nvGrpSpPr>
        <p:cNvPr id="1" name=""/>
        <p:cNvGrpSpPr/>
        <p:nvPr/>
      </p:nvGrpSpPr>
      <p:grpSpPr>
        <a:xfrm>
          <a:off x="0" y="0"/>
          <a:ext cx="0" cy="0"/>
          <a:chOff x="0" y="0"/>
          <a:chExt cx="0" cy="0"/>
        </a:xfrm>
      </p:grpSpPr>
      <p:sp>
        <p:nvSpPr>
          <p:cNvPr id="16" name="Bildplatzhalter 15"/>
          <p:cNvSpPr>
            <a:spLocks noGrp="1"/>
          </p:cNvSpPr>
          <p:nvPr>
            <p:ph type="pic" sz="quarter" idx="10" hasCustomPrompt="1"/>
          </p:nvPr>
        </p:nvSpPr>
        <p:spPr>
          <a:xfrm>
            <a:off x="0" y="0"/>
            <a:ext cx="12192000" cy="6991349"/>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a:lvl1pPr>
          </a:lstStyle>
          <a:p>
            <a:r>
              <a:rPr lang="de-DE" dirty="0"/>
              <a:t>Bild durch Klick auf Symbol</a:t>
            </a:r>
          </a:p>
        </p:txBody>
      </p:sp>
      <p:sp>
        <p:nvSpPr>
          <p:cNvPr id="15" name="Rechteck 14"/>
          <p:cNvSpPr/>
          <p:nvPr userDrawn="1"/>
        </p:nvSpPr>
        <p:spPr>
          <a:xfrm>
            <a:off x="10441920" y="0"/>
            <a:ext cx="1420756" cy="2252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Grafik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5" name="Inhaltsplatzhalter 5">
            <a:extLst>
              <a:ext uri="{FF2B5EF4-FFF2-40B4-BE49-F238E27FC236}">
                <a16:creationId xmlns:a16="http://schemas.microsoft.com/office/drawing/2014/main" id="{5B58F506-AC60-49F3-AE00-83EE35938E7C}"/>
              </a:ext>
            </a:extLst>
          </p:cNvPr>
          <p:cNvPicPr>
            <a:picLocks noChangeAspect="1"/>
          </p:cNvPicPr>
          <p:nvPr userDrawn="1"/>
        </p:nvPicPr>
        <p:blipFill>
          <a:blip r:embed="rId4"/>
          <a:stretch>
            <a:fillRect/>
          </a:stretch>
        </p:blipFill>
        <p:spPr>
          <a:xfrm>
            <a:off x="10698333" y="1347157"/>
            <a:ext cx="907929" cy="778225"/>
          </a:xfrm>
          <a:prstGeom prst="rect">
            <a:avLst/>
          </a:prstGeom>
        </p:spPr>
      </p:pic>
    </p:spTree>
    <p:extLst>
      <p:ext uri="{BB962C8B-B14F-4D97-AF65-F5344CB8AC3E}">
        <p14:creationId xmlns:p14="http://schemas.microsoft.com/office/powerpoint/2010/main" val="1674825346"/>
      </p:ext>
    </p:extLst>
  </p:cSld>
  <p:clrMapOvr>
    <a:masterClrMapping/>
  </p:clrMapOvr>
</p:sldLayout>
</file>

<file path=ppt/slideLayouts/slideLayout151212.xml><?xml version="1.0" encoding="utf-8"?>
<p:sldLayout xmlns:a="http://schemas.openxmlformats.org/drawingml/2006/main" xmlns:r="http://schemas.openxmlformats.org/officeDocument/2006/relationships" xmlns:p="http://schemas.openxmlformats.org/presentationml/2006/main" type="secHead" preserve="1">
  <p:cSld name="Schlussfolie_Nur Headline">
    <p:spTree>
      <p:nvGrpSpPr>
        <p:cNvPr id="1" name=""/>
        <p:cNvGrpSpPr/>
        <p:nvPr/>
      </p:nvGrpSpPr>
      <p:grpSpPr>
        <a:xfrm>
          <a:off x="0" y="0"/>
          <a:ext cx="0" cy="0"/>
          <a:chOff x="0" y="0"/>
          <a:chExt cx="0" cy="0"/>
        </a:xfrm>
      </p:grpSpPr>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3200" cap="all" spc="200" baseline="0">
                <a:solidFill>
                  <a:schemeClr val="accent6">
                    <a:lumMod val="85000"/>
                  </a:schemeClr>
                </a:solidFill>
                <a:latin typeface="Trebuchet MS" panose="020B0603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286966"/>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elfolie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Tree>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title" preserve="1">
  <p:cSld name="Titelfolie auf Fond">
    <p:spTree>
      <p:nvGrpSpPr>
        <p:cNvPr id="1" name=""/>
        <p:cNvGrpSpPr/>
        <p:nvPr/>
      </p:nvGrpSpPr>
      <p:grpSpPr>
        <a:xfrm>
          <a:off x="0" y="0"/>
          <a:ext cx="0" cy="0"/>
          <a:chOff x="0" y="0"/>
          <a:chExt cx="0" cy="0"/>
        </a:xfrm>
      </p:grpSpPr>
      <p:sp>
        <p:nvSpPr>
          <p:cNvPr id="13" name="Rechteck 12"/>
          <p:cNvSpPr/>
          <p:nvPr userDrawn="1"/>
        </p:nvSpPr>
        <p:spPr>
          <a:xfrm>
            <a:off x="1076808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85000"/>
                    <a:lumOff val="1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pic>
        <p:nvPicPr>
          <p:cNvPr id="11" name="Inhaltsplatzhalter 5">
            <a:extLst>
              <a:ext uri="{FF2B5EF4-FFF2-40B4-BE49-F238E27FC236}">
                <a16:creationId xmlns:a16="http://schemas.microsoft.com/office/drawing/2014/main" id="{00ADE22C-239C-4456-B8D6-FBF21CD7EE0F}"/>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2343757495"/>
      </p:ext>
    </p:extLst>
  </p:cSld>
  <p:clrMapOvr>
    <a:masterClrMapping/>
  </p:clrMapOvr>
</p:sldLayout>
</file>

<file path=ppt/slideLayouts/slideLayout344.xml><?xml version="1.0" encoding="utf-8"?>
<p:sldLayout xmlns:a="http://schemas.openxmlformats.org/drawingml/2006/main" xmlns:r="http://schemas.openxmlformats.org/officeDocument/2006/relationships" xmlns:p="http://schemas.openxmlformats.org/presentationml/2006/main" preserve="1" userDrawn="1">
  <p:cSld name="Titelfolie Kunde/Partner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
        <p:nvSpPr>
          <p:cNvPr id="14" name="Bildplatzhalter 13"/>
          <p:cNvSpPr>
            <a:spLocks noGrp="1"/>
          </p:cNvSpPr>
          <p:nvPr>
            <p:ph type="pic" sz="quarter" idx="13" hasCustomPrompt="1"/>
          </p:nvPr>
        </p:nvSpPr>
        <p:spPr>
          <a:xfrm>
            <a:off x="10900883" y="1447148"/>
            <a:ext cx="1027344" cy="991252"/>
          </a:xfrm>
        </p:spPr>
        <p:txBody>
          <a:bodyPr/>
          <a:lstStyle>
            <a:lvl1pPr>
              <a:defRPr/>
            </a:lvl1pPr>
          </a:lstStyle>
          <a:p>
            <a:r>
              <a:rPr lang="de-DE" dirty="0" err="1"/>
              <a:t>PartnerLogo</a:t>
            </a:r>
            <a:endParaRPr lang="de-DE" dirty="0"/>
          </a:p>
        </p:txBody>
      </p:sp>
    </p:spTree>
    <p:extLst>
      <p:ext uri="{BB962C8B-B14F-4D97-AF65-F5344CB8AC3E}">
        <p14:creationId xmlns:p14="http://schemas.microsoft.com/office/powerpoint/2010/main" val="4102816444"/>
      </p:ext>
    </p:extLst>
  </p:cSld>
  <p:clrMapOvr>
    <a:masterClrMapping/>
  </p:clrMapOvr>
</p:sldLayout>
</file>

<file path=ppt/slideLayouts/slideLayout411.xml><?xml version="1.0" encoding="utf-8"?>
<p:sldLayout xmlns:a="http://schemas.openxmlformats.org/drawingml/2006/main" xmlns:r="http://schemas.openxmlformats.org/officeDocument/2006/relationships" xmlns:p="http://schemas.openxmlformats.org/presentationml/2006/main" type="obj" preserve="1">
  <p:cSld name="Inhalt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33211"/>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51111.xml><?xml version="1.0" encoding="utf-8"?>
<p:sldLayout xmlns:a="http://schemas.openxmlformats.org/drawingml/2006/main" xmlns:r="http://schemas.openxmlformats.org/officeDocument/2006/relationships" xmlns:p="http://schemas.openxmlformats.org/presentationml/2006/main" type="obj" preserve="1">
  <p:cSld name="Inhalt auf Fo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17700"/>
            <a:ext cx="9776612" cy="4262016"/>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8" name="Rechteck 7"/>
          <p:cNvSpPr/>
          <p:nvPr userDrawn="1"/>
        </p:nvSpPr>
        <p:spPr>
          <a:xfrm>
            <a:off x="1077124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pic>
        <p:nvPicPr>
          <p:cNvPr id="9" name="Grafik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0" name="Inhaltsplatzhalter 5">
            <a:extLst>
              <a:ext uri="{FF2B5EF4-FFF2-40B4-BE49-F238E27FC236}">
                <a16:creationId xmlns:a16="http://schemas.microsoft.com/office/drawing/2014/main" id="{EF99CA3A-6003-4C94-BAB5-DEB18C8E3678}"/>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3099346516"/>
      </p:ext>
    </p:extLst>
  </p:cSld>
  <p:clrMapOvr>
    <a:masterClrMapping/>
  </p:clrMapOvr>
</p:sldLayout>
</file>

<file path=ppt/slideLayouts/slideLayout699.xml><?xml version="1.0" encoding="utf-8"?>
<p:sldLayout xmlns:a="http://schemas.openxmlformats.org/drawingml/2006/main" xmlns:r="http://schemas.openxmlformats.org/officeDocument/2006/relationships" xmlns:p="http://schemas.openxmlformats.org/presentationml/2006/main" type="obj" preserve="1">
  <p:cSld name="Inhalt Partner/Kunde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57595"/>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68021173"/>
      </p:ext>
    </p:extLst>
  </p:cSld>
  <p:clrMapOvr>
    <a:masterClrMapping/>
  </p:clrMapOvr>
</p:sldLayout>
</file>

<file path=ppt/slideLayouts/slideLayout755.xml><?xml version="1.0" encoding="utf-8"?>
<p:sldLayout xmlns:a="http://schemas.openxmlformats.org/drawingml/2006/main" xmlns:r="http://schemas.openxmlformats.org/officeDocument/2006/relationships" xmlns:p="http://schemas.openxmlformats.org/presentationml/2006/main" type="twoObj" preserve="1">
  <p:cSld name="Inhalt auf zwei Spalten">
    <p:spTree>
      <p:nvGrpSpPr>
        <p:cNvPr id="1" name=""/>
        <p:cNvGrpSpPr/>
        <p:nvPr/>
      </p:nvGrpSpPr>
      <p:grpSpPr>
        <a:xfrm>
          <a:off x="0" y="0"/>
          <a:ext cx="0" cy="0"/>
          <a:chOff x="0" y="0"/>
          <a:chExt cx="0" cy="0"/>
        </a:xfrm>
      </p:grpSpPr>
      <p:sp>
        <p:nvSpPr>
          <p:cNvPr id="8" name="Title 7"/>
          <p:cNvSpPr>
            <a:spLocks noGrp="1"/>
          </p:cNvSpPr>
          <p:nvPr>
            <p:ph type="title"/>
          </p:nvPr>
        </p:nvSpPr>
        <p:spPr>
          <a:xfrm>
            <a:off x="720603" y="245660"/>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23994"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41243"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22.xml><?xml version="1.0" encoding="utf-8"?>
<p:sldLayout xmlns:a="http://schemas.openxmlformats.org/drawingml/2006/main" xmlns:r="http://schemas.openxmlformats.org/officeDocument/2006/relationships" xmlns:p="http://schemas.openxmlformats.org/presentationml/2006/main" type="twoTxTwoObj" preserve="1">
  <p:cSld name="Inhalt Vergleich auf zwei Spalten">
    <p:spTree>
      <p:nvGrpSpPr>
        <p:cNvPr id="1" name=""/>
        <p:cNvGrpSpPr/>
        <p:nvPr/>
      </p:nvGrpSpPr>
      <p:grpSpPr>
        <a:xfrm>
          <a:off x="0" y="0"/>
          <a:ext cx="0" cy="0"/>
          <a:chOff x="0" y="0"/>
          <a:chExt cx="0" cy="0"/>
        </a:xfrm>
      </p:grpSpPr>
      <p:sp>
        <p:nvSpPr>
          <p:cNvPr id="10" name="Title 9"/>
          <p:cNvSpPr>
            <a:spLocks noGrp="1"/>
          </p:cNvSpPr>
          <p:nvPr>
            <p:ph type="title"/>
          </p:nvPr>
        </p:nvSpPr>
        <p:spPr>
          <a:xfrm>
            <a:off x="720603" y="272956"/>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23994" y="2036697"/>
            <a:ext cx="4937760" cy="545636"/>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20603"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6469" y="2036697"/>
            <a:ext cx="4934370" cy="554407"/>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63079"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1414.xml><?xml version="1.0" encoding="utf-8"?>
<p:sldLayout xmlns:a="http://schemas.openxmlformats.org/drawingml/2006/main" xmlns:r="http://schemas.openxmlformats.org/officeDocument/2006/relationships" xmlns:p="http://schemas.openxmlformats.org/presentationml/2006/main" preserve="1" userDrawn="1">
  <p:cSld name="Inhalt auf weiß ohne Titel">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848" y="1863900"/>
            <a:ext cx="99420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75398803"/>
      </p:ext>
    </p:extLst>
  </p:cSld>
  <p:clrMapOvr>
    <a:masterClrMapping/>
  </p:clrMapOvr>
</p:sldLayout>
</file>

<file path=ppt/slideMasters/_rels/slideMaster111.xml.rels>&#65279;<?xml version="1.0" encoding="utf-8"?><Relationships xmlns="http://schemas.openxmlformats.org/package/2006/relationships"><Relationship Type="http://schemas.openxmlformats.org/officeDocument/2006/relationships/slideLayout" Target="/ppt/slideLayouts/slideLayout822.xml" Id="rId8" /><Relationship Type="http://schemas.openxmlformats.org/officeDocument/2006/relationships/slideLayout" Target="/ppt/slideLayouts/slideLayout1333.xml" Id="rId13" /><Relationship Type="http://schemas.openxmlformats.org/officeDocument/2006/relationships/image" Target="/ppt/media/image2.tif" Id="rId18" /><Relationship Type="http://schemas.openxmlformats.org/officeDocument/2006/relationships/slideLayout" Target="/ppt/slideLayouts/slideLayout344.xml" Id="rId3" /><Relationship Type="http://schemas.openxmlformats.org/officeDocument/2006/relationships/slideLayout" Target="/ppt/slideLayouts/slideLayout755.xml" Id="rId7" /><Relationship Type="http://schemas.openxmlformats.org/officeDocument/2006/relationships/slideLayout" Target="/ppt/slideLayouts/slideLayout1266.xml" Id="rId12" /><Relationship Type="http://schemas.openxmlformats.org/officeDocument/2006/relationships/image" Target="/ppt/media/image122.jpeg" Id="rId17" /><Relationship Type="http://schemas.openxmlformats.org/officeDocument/2006/relationships/slideLayout" Target="/ppt/slideLayouts/slideLayout277.xml" Id="rId2" /><Relationship Type="http://schemas.openxmlformats.org/officeDocument/2006/relationships/theme" Target="/ppt/theme/theme122.xml" Id="rId16" /><Relationship Type="http://schemas.openxmlformats.org/officeDocument/2006/relationships/slideLayout" Target="/ppt/slideLayouts/slideLayout188.xml" Id="rId1" /><Relationship Type="http://schemas.openxmlformats.org/officeDocument/2006/relationships/slideLayout" Target="/ppt/slideLayouts/slideLayout699.xml" Id="rId6" /><Relationship Type="http://schemas.openxmlformats.org/officeDocument/2006/relationships/slideLayout" Target="/ppt/slideLayouts/slideLayout111010.xml" Id="rId11" /><Relationship Type="http://schemas.openxmlformats.org/officeDocument/2006/relationships/slideLayout" Target="/ppt/slideLayouts/slideLayout51111.xml" Id="rId5" /><Relationship Type="http://schemas.openxmlformats.org/officeDocument/2006/relationships/slideLayout" Target="/ppt/slideLayouts/slideLayout151212.xml" Id="rId15" /><Relationship Type="http://schemas.openxmlformats.org/officeDocument/2006/relationships/slideLayout" Target="/ppt/slideLayouts/slideLayout101313.xml" Id="rId10" /><Relationship Type="http://schemas.openxmlformats.org/officeDocument/2006/relationships/slideLayout" Target="/ppt/slideLayouts/slideLayout411.xml" Id="rId4" /><Relationship Type="http://schemas.openxmlformats.org/officeDocument/2006/relationships/slideLayout" Target="/ppt/slideLayouts/slideLayout91414.xml" Id="rId9" /><Relationship Type="http://schemas.openxmlformats.org/officeDocument/2006/relationships/slideLayout" Target="/ppt/slideLayouts/slideLayout141515.xml" Id="rId14" /></Relationships>
</file>

<file path=ppt/slideMasters/slideMaster111.xml><?xml version="1.0" encoding="utf-8"?>
<p:sldMaster xmlns:a14="http://schemas.microsoft.com/office/drawing/2010/main" xmlns:a16="http://schemas.microsoft.com/office/drawing/2014/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7848" y="257595"/>
            <a:ext cx="9966960" cy="1450757"/>
          </a:xfrm>
          <a:prstGeom prst="rect">
            <a:avLst/>
          </a:prstGeom>
        </p:spPr>
        <p:txBody>
          <a:bodyPr vert="horz" lIns="91440" tIns="45720" rIns="91440" bIns="45720" rtlCol="0" anchor="b">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720603" y="1850252"/>
            <a:ext cx="9934205" cy="4342164"/>
          </a:xfrm>
          <a:prstGeom prst="rect">
            <a:avLst/>
          </a:prstGeom>
        </p:spPr>
        <p:txBody>
          <a:bodyPr vert="horz" lIns="0" tIns="45720" rIns="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t>'#'</a:t>
            </a:fld>
            <a:endParaRPr lang="en-US" dirty="0"/>
          </a:p>
        </p:txBody>
      </p:sp>
      <p:cxnSp>
        <p:nvCxnSpPr>
          <p:cNvPr id="10" name="Straight Connector 9"/>
          <p:cNvCxnSpPr/>
          <p:nvPr/>
        </p:nvCxnSpPr>
        <p:spPr>
          <a:xfrm>
            <a:off x="687848" y="174022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2" name="Inhaltsplatzhalter 5">
            <a:extLst>
              <a:ext uri="{FF2B5EF4-FFF2-40B4-BE49-F238E27FC236}">
                <a16:creationId xmlns:a16="http://schemas.microsoft.com/office/drawing/2014/main" id="{3B04F1DE-5504-4662-86EB-88DB6F784ED5}"/>
              </a:ext>
            </a:extLst>
          </p:cNvPr>
          <p:cNvPicPr>
            <a:picLocks noChangeAspect="1"/>
          </p:cNvPicPr>
          <p:nvPr userDrawn="1"/>
        </p:nvPicPr>
        <p:blipFill>
          <a:blip r:embed="rId18"/>
          <a:stretch>
            <a:fillRect/>
          </a:stretch>
        </p:blipFill>
        <p:spPr>
          <a:xfrm>
            <a:off x="10971303" y="1218355"/>
            <a:ext cx="907929" cy="7782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68" r:id="rId3"/>
    <p:sldLayoutId id="2147483660" r:id="rId4"/>
    <p:sldLayoutId id="2147483667" r:id="rId5"/>
    <p:sldLayoutId id="2147483669" r:id="rId6"/>
    <p:sldLayoutId id="2147483652" r:id="rId7"/>
    <p:sldLayoutId id="2147483653" r:id="rId8"/>
    <p:sldLayoutId id="2147483665" r:id="rId9"/>
    <p:sldLayoutId id="2147483662" r:id="rId10"/>
    <p:sldLayoutId id="2147483656" r:id="rId11"/>
    <p:sldLayoutId id="2147483651" r:id="rId12"/>
    <p:sldLayoutId id="2147483657" r:id="rId13"/>
    <p:sldLayoutId id="2147483663" r:id="rId14"/>
    <p:sldLayoutId id="2147483664" r:id="rId15"/>
  </p:sldLayoutIdLst>
  <p:hf hdr="0" ftr="0" dt="0"/>
  <p:txStyles>
    <p:titleStyle>
      <a:lvl1pPr algn="l" defTabSz="914400" rtl="0" eaLnBrk="1" latinLnBrk="0" hangingPunct="1">
        <a:lnSpc>
          <a:spcPct val="85000"/>
        </a:lnSpc>
        <a:spcBef>
          <a:spcPct val="0"/>
        </a:spcBef>
        <a:buNone/>
        <a:defRPr sz="4000" kern="1200" spc="-50" baseline="0">
          <a:solidFill>
            <a:schemeClr val="bg2">
              <a:lumMod val="25000"/>
            </a:schemeClr>
          </a:solidFill>
          <a:latin typeface="Trebuchet MS" panose="020B060302020202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Trebuchet MS" panose="020B0603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Trebuchet MS" panose="020B0603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lumMod val="75000"/>
              <a:lumOff val="25000"/>
            </a:schemeClr>
          </a:solidFill>
          <a:latin typeface="Trebuchet MS" panose="020B0603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088.xml.rels>&#65279;<?xml version="1.0" encoding="utf-8"?><Relationships xmlns="http://schemas.openxmlformats.org/package/2006/relationships"><Relationship Type="http://schemas.openxmlformats.org/officeDocument/2006/relationships/notesSlide" Target="/ppt/notesSlides/notesSlide966.xml" Id="rId2" /><Relationship Type="http://schemas.openxmlformats.org/officeDocument/2006/relationships/slideLayout" Target="/ppt/slideLayouts/slideLayout411.xml" Id="rId1" /></Relationships>
</file>

<file path=ppt/slides/_rels/slide1155.xml.rels>&#65279;<?xml version="1.0" encoding="utf-8"?><Relationships xmlns="http://schemas.openxmlformats.org/package/2006/relationships"><Relationship Type="http://schemas.openxmlformats.org/officeDocument/2006/relationships/slideLayout" Target="/ppt/slideLayouts/slideLayout411.xml" Id="rId1" /></Relationships>
</file>

<file path=ppt/slides/_rels/slide1222.xml.rels>&#65279;<?xml version="1.0" encoding="utf-8"?><Relationships xmlns="http://schemas.openxmlformats.org/package/2006/relationships"><Relationship Type="http://schemas.openxmlformats.org/officeDocument/2006/relationships/slideLayout" Target="/ppt/slideLayouts/slideLayout411.xml" Id="rId1" /></Relationships>
</file>

<file path=ppt/slides/_rels/slide131414.xml.rels>&#65279;<?xml version="1.0" encoding="utf-8"?><Relationships xmlns="http://schemas.openxmlformats.org/package/2006/relationships"><Relationship Type="http://schemas.openxmlformats.org/officeDocument/2006/relationships/notesSlide" Target="/ppt/notesSlides/notesSlide101010.xml" Id="rId2" /><Relationship Type="http://schemas.openxmlformats.org/officeDocument/2006/relationships/slideLayout" Target="/ppt/slideLayouts/slideLayout411.xml" Id="rId1" /></Relationships>
</file>

<file path=ppt/slides/_rels/slide141010.xml.rels>&#65279;<?xml version="1.0" encoding="utf-8"?><Relationships xmlns="http://schemas.openxmlformats.org/package/2006/relationships"><Relationship Type="http://schemas.openxmlformats.org/officeDocument/2006/relationships/slideLayout" Target="/ppt/slideLayouts/slideLayout151212.xml" Id="rId1" /></Relationships>
</file>

<file path=ppt/slides/_rels/slide166.xml.rels>&#65279;<?xml version="1.0" encoding="utf-8"?><Relationships xmlns="http://schemas.openxmlformats.org/package/2006/relationships"><Relationship Type="http://schemas.openxmlformats.org/officeDocument/2006/relationships/image" Target="/ppt/media/image5.png" Id="rId3" /><Relationship Type="http://schemas.openxmlformats.org/officeDocument/2006/relationships/notesSlide" Target="/ppt/notesSlides/notesSlide144.xml" Id="rId2" /><Relationship Type="http://schemas.openxmlformats.org/officeDocument/2006/relationships/slideLayout" Target="/ppt/slideLayouts/slideLayout1333.xml" Id="rId1" /><Relationship Type="http://schemas.openxmlformats.org/officeDocument/2006/relationships/image" Target="/ppt/media/image622.PNG" Id="rId5" /><Relationship Type="http://schemas.openxmlformats.org/officeDocument/2006/relationships/image" Target="/ppt/media/image2.tif" Id="rId4" /></Relationships>
</file>

<file path=ppt/slides/_rels/slide233.xml.rels>&#65279;<?xml version="1.0" encoding="utf-8"?><Relationships xmlns="http://schemas.openxmlformats.org/package/2006/relationships"><Relationship Type="http://schemas.openxmlformats.org/officeDocument/2006/relationships/notesSlide" Target="/ppt/notesSlides/notesSlide222.xml" Id="rId2" /><Relationship Type="http://schemas.openxmlformats.org/officeDocument/2006/relationships/slideLayout" Target="/ppt/slideLayouts/slideLayout411.xml" Id="rId1" /></Relationships>
</file>

<file path=ppt/slides/_rels/slide31212.xml.rels>&#65279;<?xml version="1.0" encoding="utf-8"?><Relationships xmlns="http://schemas.openxmlformats.org/package/2006/relationships"><Relationship Type="http://schemas.openxmlformats.org/officeDocument/2006/relationships/notesSlide" Target="/ppt/notesSlides/notesSlide399.xml" Id="rId2" /><Relationship Type="http://schemas.openxmlformats.org/officeDocument/2006/relationships/slideLayout" Target="/ppt/slideLayouts/slideLayout411.xml" Id="rId1" /></Relationships>
</file>

<file path=ppt/slides/_rels/slide499.xml.rels>&#65279;<?xml version="1.0" encoding="utf-8"?><Relationships xmlns="http://schemas.openxmlformats.org/package/2006/relationships"><Relationship Type="http://schemas.openxmlformats.org/officeDocument/2006/relationships/notesSlide" Target="/ppt/notesSlides/notesSlide477.xml" Id="rId2" /><Relationship Type="http://schemas.openxmlformats.org/officeDocument/2006/relationships/slideLayout" Target="/ppt/slideLayouts/slideLayout411.xml" Id="rId1" /></Relationships>
</file>

<file path=ppt/slides/_rels/slide577.xml.rels>&#65279;<?xml version="1.0" encoding="utf-8"?><Relationships xmlns="http://schemas.openxmlformats.org/package/2006/relationships"><Relationship Type="http://schemas.openxmlformats.org/officeDocument/2006/relationships/notesSlide" Target="/ppt/notesSlides/notesSlide555.xml" Id="rId2" /><Relationship Type="http://schemas.openxmlformats.org/officeDocument/2006/relationships/slideLayout" Target="/ppt/slideLayouts/slideLayout411.xml" Id="rId1" /></Relationships>
</file>

<file path=ppt/slides/_rels/slide644.xml.rels>&#65279;<?xml version="1.0" encoding="utf-8"?><Relationships xmlns="http://schemas.openxmlformats.org/package/2006/relationships"><Relationship Type="http://schemas.openxmlformats.org/officeDocument/2006/relationships/notesSlide" Target="/ppt/notesSlides/notesSlide633.xml" Id="rId2" /><Relationship Type="http://schemas.openxmlformats.org/officeDocument/2006/relationships/slideLayout" Target="/ppt/slideLayouts/slideLayout411.xml" Id="rId1" /></Relationships>
</file>

<file path=ppt/slides/_rels/slide711.xml.rels>&#65279;<?xml version="1.0" encoding="utf-8"?><Relationships xmlns="http://schemas.openxmlformats.org/package/2006/relationships"><Relationship Type="http://schemas.openxmlformats.org/officeDocument/2006/relationships/notesSlide" Target="/ppt/notesSlides/notesSlide711.xml" Id="rId2" /><Relationship Type="http://schemas.openxmlformats.org/officeDocument/2006/relationships/slideLayout" Target="/ppt/slideLayouts/slideLayout411.xml" Id="rId1" /></Relationships>
</file>

<file path=ppt/slides/_rels/slide81313.xml.rels>&#65279;<?xml version="1.0" encoding="utf-8"?><Relationships xmlns="http://schemas.openxmlformats.org/package/2006/relationships"><Relationship Type="http://schemas.openxmlformats.org/officeDocument/2006/relationships/slideLayout" Target="/ppt/slideLayouts/slideLayout411.xml" Id="rId1" /></Relationships>
</file>

<file path=ppt/slides/_rels/slide91111.xml.rels>&#65279;<?xml version="1.0" encoding="utf-8"?><Relationships xmlns="http://schemas.openxmlformats.org/package/2006/relationships"><Relationship Type="http://schemas.openxmlformats.org/officeDocument/2006/relationships/notesSlide" Target="/ppt/notesSlides/notesSlide888.xml" Id="rId2" /><Relationship Type="http://schemas.openxmlformats.org/officeDocument/2006/relationships/slideLayout" Target="/ppt/slideLayouts/slideLayout411.xml" Id="rId1" /></Relationships>
</file>

<file path=ppt/slides/slide108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Question 3 - </a:t>
            </a:r>
            <a:r>
              <a:rPr lang="de-DE" dirty="0">
                <a:solidFill>
                  <a:schemeClr val="tx1"/>
                </a:solidFill>
              </a:rPr>
              <a:t>Accès interne </a:t>
            </a:r>
            <a:r>
              <a:rPr lang="de-DE" dirty="0" err="1">
                <a:solidFill>
                  <a:schemeClr val="tx1"/>
                </a:solidFill>
              </a:rPr>
              <a:t>aux </a:t>
            </a:r>
            <a:r>
              <a:rPr lang="de-DE" dirty="0" err="1">
                <a:solidFill>
                  <a:schemeClr val="tx1"/>
                </a:solidFill>
              </a:rPr>
              <a:t>dossiers </a:t>
            </a:r>
            <a:r>
              <a:rPr lang="de-DE" dirty="0" err="1">
                <a:solidFill>
                  <a:schemeClr val="tx1"/>
                </a:solidFill>
              </a:rPr>
              <a:t>par le biais </a:t>
            </a:r>
            <a:r>
              <a:rPr lang="de-DE" dirty="0" err="1">
                <a:solidFill>
                  <a:schemeClr val="tx1"/>
                </a:solidFill>
              </a:rPr>
              <a:t>du </a:t>
            </a:r>
            <a:r>
              <a:rPr lang="de-DE" dirty="0">
                <a:solidFill>
                  <a:schemeClr val="tx1"/>
                </a:solidFill>
              </a:rPr>
              <a:t>CMS</a:t>
            </a:r>
          </a:p>
        </p:txBody>
      </p:sp>
      <p:sp>
        <p:nvSpPr>
          <p:cNvPr id="3" name="Inhaltsplatzhalter 2"/>
          <p:cNvSpPr>
            <a:spLocks noGrp="1"/>
          </p:cNvSpPr>
          <p:nvPr>
            <p:ph idx="1"/>
          </p:nvPr>
        </p:nvSpPr>
        <p:spPr/>
        <p:txBody>
          <a:bodyPr>
            <a:normAutofit/>
          </a:bodyPr>
          <a:lstStyle/>
          <a:p>
            <a:r>
              <a:rPr lang="en-US" sz="2400" dirty="0">
                <a:latin typeface="+mn-lt"/>
              </a:rPr>
              <a:t>Qui peut accéder au dossier de l'EDP ?</a:t>
            </a:r>
          </a:p>
          <a:p>
            <a:pPr marL="914400" lvl="1" indent="-457200">
              <a:buFont typeface="+mj-lt"/>
              <a:buAutoNum type="alphaLcPeriod"/>
            </a:pPr>
            <a:r>
              <a:rPr lang="en-US" sz="2000" dirty="0">
                <a:latin typeface="+mn-lt"/>
              </a:rPr>
              <a:t>Tous les membres de l'OEPP (Procureur en chef européen, procureurs européens, et tous les procureurs délégués européens) s'ils démontrent leur intérêt justifié.</a:t>
            </a:r>
          </a:p>
          <a:p>
            <a:pPr marL="914400" lvl="1" indent="-457200">
              <a:buFont typeface="+mj-lt"/>
              <a:buAutoNum type="alphaLcPeriod"/>
            </a:pPr>
            <a:r>
              <a:rPr lang="en-US" sz="2000" dirty="0">
                <a:latin typeface="+mn-lt"/>
              </a:rPr>
              <a:t>Le Procureur européen en chef sans autres conditions, tous les autres membres de l'OEPP (procureurs européens et procureurs délégués européens) s'ils démontrent leur intérêt justifié.</a:t>
            </a:r>
          </a:p>
          <a:p>
            <a:pPr marL="914400" lvl="1" indent="-457200">
              <a:buFont typeface="+mj-lt"/>
              <a:buAutoNum type="alphaLcPeriod"/>
            </a:pPr>
            <a:r>
              <a:rPr lang="en-US" sz="2000" dirty="0">
                <a:latin typeface="+mn-lt"/>
              </a:rPr>
              <a:t>Le procureur européen de surveillance et la chambre permanente compétente uniquement.</a:t>
            </a:r>
          </a:p>
          <a:p>
            <a:pPr marL="914400" lvl="1" indent="-457200">
              <a:buFont typeface="+mj-lt"/>
              <a:buAutoNum type="alphaLcPeriod"/>
            </a:pPr>
            <a:r>
              <a:rPr lang="en-US" sz="2000" dirty="0">
                <a:latin typeface="+mn-lt"/>
              </a:rPr>
              <a:t>Le procureur européen de tutelle uniquement.</a:t>
            </a:r>
          </a:p>
          <a:p>
            <a:pPr marL="914400" lvl="1" indent="-457200">
              <a:buFont typeface="+mj-lt"/>
              <a:buAutoNum type="alphaLcPeriod"/>
            </a:pPr>
            <a:r>
              <a:rPr lang="en-US" sz="2000" dirty="0">
                <a:latin typeface="+mn-lt"/>
              </a:rPr>
              <a:t>Le procureur européen de surveillance et la chambre permanente compétente sans autres conditions, les procureurs européens délégués s'ils démontrent leur intérêt justifié.</a:t>
            </a:r>
          </a:p>
          <a:p>
            <a:pPr marL="914400" lvl="1" indent="-457200">
              <a:buFont typeface="+mj-lt"/>
              <a:buAutoNum type="alphaLcPeriod"/>
            </a:pPr>
            <a:endParaRPr lang="en-US" sz="2000" dirty="0">
              <a:latin typeface="+mn-lt"/>
            </a:endParaRPr>
          </a:p>
          <a:p>
            <a:pPr marL="914400" lvl="1" indent="-457200">
              <a:buFont typeface="+mj-lt"/>
              <a:buAutoNum type="alphaLcPeriod"/>
            </a:pPr>
            <a:endParaRPr lang="en-US" sz="2000" dirty="0"/>
          </a:p>
          <a:p>
            <a:pPr marL="457200" lvl="1" indent="0">
              <a:buNone/>
            </a:pPr>
            <a:endParaRPr lang="de-DE" sz="2000" dirty="0"/>
          </a:p>
          <a:p>
            <a:pPr lvl="0">
              <a:buFont typeface="Wingdings" panose="05000000000000000000" pitchFamily="2" charset="2"/>
              <a:buChar char="Ø"/>
            </a:pPr>
            <a:endParaRPr lang="en-US" sz="1800" dirty="0">
              <a:solidFill>
                <a:prstClr val="black"/>
              </a:solidFill>
            </a:endParaRPr>
          </a:p>
          <a:p>
            <a:endParaRPr lang="de-DE" dirty="0"/>
          </a:p>
        </p:txBody>
      </p:sp>
      <p:sp>
        <p:nvSpPr>
          <p:cNvPr id="5" name="Dia számának helye 4">
            <a:extLst>
              <a:ext uri="{FF2B5EF4-FFF2-40B4-BE49-F238E27FC236}">
                <a16:creationId xmlns:a16="http://schemas.microsoft.com/office/drawing/2014/main" id="{AA03BEE3-C413-4357-B890-48E9E1647A1C}"/>
              </a:ext>
            </a:extLst>
          </p:cNvPr>
          <p:cNvSpPr>
            <a:spLocks noGrp="1"/>
          </p:cNvSpPr>
          <p:nvPr>
            <p:ph type="sldNum" sz="quarter" idx="12"/>
          </p:nvPr>
        </p:nvSpPr>
        <p:spPr/>
        <p:txBody>
          <a:bodyPr/>
          <a:lstStyle/>
          <a:p>
            <a:fld id="{6113E31D-E2AB-40D1-8B51-AFA5AFEF393A}" type="slidenum">
              <a:rPr lang="en-US" smtClean="0"/>
              <a:t>10</a:t>
            </a:fld>
            <a:endParaRPr lang="en-US" dirty="0"/>
          </a:p>
        </p:txBody>
      </p:sp>
    </p:spTree>
    <p:extLst>
      <p:ext uri="{BB962C8B-B14F-4D97-AF65-F5344CB8AC3E}">
        <p14:creationId xmlns:p14="http://schemas.microsoft.com/office/powerpoint/2010/main" val="78493004"/>
      </p:ext>
    </p:extLst>
  </p:cSld>
  <p:clrMapOvr>
    <a:masterClrMapping/>
  </p:clrMapOvr>
</p:sld>
</file>

<file path=ppt/slides/slide115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486136"/>
            <a:ext cx="9967452" cy="896890"/>
          </a:xfrm>
        </p:spPr>
        <p:txBody>
          <a:bodyPr>
            <a:normAutofit/>
          </a:bodyPr>
          <a:lstStyle/>
          <a:p>
            <a:r>
              <a:rPr lang="de-DE" dirty="0"/>
              <a:t>Question 3 - et </a:t>
            </a:r>
            <a:r>
              <a:rPr lang="de-DE" dirty="0" err="1"/>
              <a:t>réponse</a:t>
            </a:r>
            <a:endParaRPr lang="de-DE" dirty="0"/>
          </a:p>
        </p:txBody>
      </p:sp>
      <p:sp>
        <p:nvSpPr>
          <p:cNvPr id="3" name="Inhaltsplatzhalter 2"/>
          <p:cNvSpPr>
            <a:spLocks noGrp="1"/>
          </p:cNvSpPr>
          <p:nvPr>
            <p:ph idx="1"/>
          </p:nvPr>
        </p:nvSpPr>
        <p:spPr/>
        <p:txBody>
          <a:bodyPr>
            <a:normAutofit fontScale="77500" lnSpcReduction="20000"/>
          </a:bodyPr>
          <a:lstStyle/>
          <a:p>
            <a:pPr marL="0" indent="0">
              <a:buNone/>
            </a:pPr>
            <a:r>
              <a:rPr lang="en-US" sz="2100" u="sng" dirty="0">
                <a:solidFill>
                  <a:schemeClr val="tx1"/>
                </a:solidFill>
                <a:latin typeface="+mn-lt"/>
              </a:rPr>
              <a:t>La réponse e. est correcte</a:t>
            </a:r>
            <a:r>
              <a:rPr lang="en-US" sz="2100" dirty="0">
                <a:solidFill>
                  <a:schemeClr val="tx1"/>
                </a:solidFill>
                <a:latin typeface="+mn-lt"/>
              </a:rPr>
              <a:t>, mais notez que le droit national de l'OEDP qui traite le dossier régit le test de l'intérêt justifié. L'accès interne aux dossiers au sein de l'OEPP est donc très limité.</a:t>
            </a:r>
          </a:p>
          <a:p>
            <a:pPr marL="0" indent="0">
              <a:buNone/>
            </a:pPr>
            <a:r>
              <a:rPr lang="en-US" sz="2100" b="1" dirty="0">
                <a:solidFill>
                  <a:schemeClr val="tx1"/>
                </a:solidFill>
                <a:latin typeface="+mn-lt"/>
              </a:rPr>
              <a:t>Article </a:t>
            </a:r>
            <a:r>
              <a:rPr lang="en-GB" sz="2100" b="1" dirty="0">
                <a:solidFill>
                  <a:schemeClr val="tx1"/>
                </a:solidFill>
                <a:latin typeface="+mn-lt"/>
              </a:rPr>
              <a:t>46 du </a:t>
            </a:r>
            <a:r>
              <a:rPr lang="en-GB" sz="2100" dirty="0">
                <a:solidFill>
                  <a:schemeClr val="tx1"/>
                </a:solidFill>
                <a:latin typeface="+mn-lt"/>
              </a:rPr>
              <a:t>règlement OEPP : </a:t>
            </a:r>
            <a:endParaRPr lang="en-US" sz="2100" b="1" dirty="0">
              <a:solidFill>
                <a:schemeClr val="tx1"/>
              </a:solidFill>
              <a:latin typeface="+mn-lt"/>
            </a:endParaRPr>
          </a:p>
          <a:p>
            <a:r>
              <a:rPr lang="en-US" sz="2100" b="1" dirty="0">
                <a:solidFill>
                  <a:schemeClr val="tx1"/>
                </a:solidFill>
                <a:latin typeface="+mn-lt"/>
              </a:rPr>
              <a:t>" Le procureur général européen, les procureurs généraux européens délégués, les autres procureurs européens et les procureurs délégués européens </a:t>
            </a:r>
            <a:r>
              <a:rPr lang="en-US" sz="2100" dirty="0">
                <a:solidFill>
                  <a:schemeClr val="tx1"/>
                </a:solidFill>
                <a:latin typeface="+mn-lt"/>
              </a:rPr>
              <a:t>ont un </a:t>
            </a:r>
            <a:r>
              <a:rPr lang="en-US" sz="2100" b="1" dirty="0">
                <a:solidFill>
                  <a:schemeClr val="tx1"/>
                </a:solidFill>
                <a:latin typeface="+mn-lt"/>
              </a:rPr>
              <a:t>accès direct au registre et à l'index. </a:t>
            </a:r>
            <a:r>
              <a:rPr lang="en-US" sz="2100" dirty="0">
                <a:solidFill>
                  <a:schemeClr val="tx1"/>
                </a:solidFill>
                <a:latin typeface="+mn-lt"/>
              </a:rPr>
              <a:t>"</a:t>
            </a:r>
          </a:p>
          <a:p>
            <a:r>
              <a:rPr lang="en-US" sz="1900" dirty="0">
                <a:solidFill>
                  <a:schemeClr val="tx1"/>
                </a:solidFill>
                <a:latin typeface="+mn-lt"/>
              </a:rPr>
              <a:t>" Le </a:t>
            </a:r>
            <a:r>
              <a:rPr lang="en-US" sz="1900" b="1" dirty="0">
                <a:solidFill>
                  <a:schemeClr val="tx1"/>
                </a:solidFill>
                <a:latin typeface="+mn-lt"/>
              </a:rPr>
              <a:t>procureur européen de surveillance ainsi que </a:t>
            </a:r>
            <a:r>
              <a:rPr lang="en-US" sz="1900" dirty="0">
                <a:solidFill>
                  <a:schemeClr val="tx1"/>
                </a:solidFill>
                <a:latin typeface="+mn-lt"/>
              </a:rPr>
              <a:t>la </a:t>
            </a:r>
            <a:r>
              <a:rPr lang="en-US" sz="1900" b="1" dirty="0">
                <a:solidFill>
                  <a:schemeClr val="tx1"/>
                </a:solidFill>
                <a:latin typeface="+mn-lt"/>
              </a:rPr>
              <a:t>chambre permanente compétente ont</a:t>
            </a:r>
            <a:r>
              <a:rPr lang="en-US" sz="1900" dirty="0">
                <a:solidFill>
                  <a:schemeClr val="tx1"/>
                </a:solidFill>
                <a:latin typeface="+mn-lt"/>
              </a:rPr>
              <a:t>, lorsqu'ils exercent leurs compétences conformément aux </a:t>
            </a:r>
            <a:r>
              <a:rPr lang="en-US" sz="1900" b="1" dirty="0">
                <a:solidFill>
                  <a:schemeClr val="tx1"/>
                </a:solidFill>
                <a:latin typeface="+mn-lt"/>
              </a:rPr>
              <a:t>articles 10 et 12</a:t>
            </a:r>
            <a:r>
              <a:rPr lang="en-US" sz="1900" dirty="0">
                <a:solidFill>
                  <a:schemeClr val="tx1"/>
                </a:solidFill>
                <a:latin typeface="+mn-lt"/>
              </a:rPr>
              <a:t>, un accès direct aux </a:t>
            </a:r>
            <a:r>
              <a:rPr lang="en-US" sz="1900" b="1" dirty="0">
                <a:solidFill>
                  <a:schemeClr val="tx1"/>
                </a:solidFill>
                <a:latin typeface="+mn-lt"/>
              </a:rPr>
              <a:t>informations stockées électroniquement dans le système de gestion des affaires</a:t>
            </a:r>
            <a:r>
              <a:rPr lang="en-US" sz="1900" dirty="0">
                <a:solidFill>
                  <a:schemeClr val="tx1"/>
                </a:solidFill>
                <a:latin typeface="+mn-lt"/>
              </a:rPr>
              <a:t>. </a:t>
            </a:r>
            <a:r>
              <a:rPr lang="en-US" sz="1900" dirty="0">
                <a:solidFill>
                  <a:schemeClr val="tx1"/>
                </a:solidFill>
                <a:latin typeface="+mn-lt"/>
              </a:rPr>
              <a:t>Le </a:t>
            </a:r>
            <a:r>
              <a:rPr lang="en-US" sz="1900" b="1" dirty="0">
                <a:solidFill>
                  <a:schemeClr val="tx1"/>
                </a:solidFill>
                <a:latin typeface="+mn-lt"/>
              </a:rPr>
              <a:t>procureur européen de surveillance </a:t>
            </a:r>
            <a:r>
              <a:rPr lang="en-US" sz="1900" dirty="0">
                <a:solidFill>
                  <a:schemeClr val="tx1"/>
                </a:solidFill>
                <a:latin typeface="+mn-lt"/>
              </a:rPr>
              <a:t>a également un </a:t>
            </a:r>
            <a:r>
              <a:rPr lang="en-US" sz="1900" b="1" dirty="0">
                <a:solidFill>
                  <a:schemeClr val="tx1"/>
                </a:solidFill>
                <a:latin typeface="+mn-lt"/>
              </a:rPr>
              <a:t>accès direct au dossier de l'affaire</a:t>
            </a:r>
            <a:r>
              <a:rPr lang="en-US" sz="1900" dirty="0">
                <a:solidFill>
                  <a:schemeClr val="tx1"/>
                </a:solidFill>
                <a:latin typeface="+mn-lt"/>
              </a:rPr>
              <a:t>. La </a:t>
            </a:r>
            <a:r>
              <a:rPr lang="en-US" sz="1900" b="1" dirty="0">
                <a:solidFill>
                  <a:schemeClr val="tx1"/>
                </a:solidFill>
                <a:latin typeface="+mn-lt"/>
              </a:rPr>
              <a:t>chambre permanente </a:t>
            </a:r>
            <a:r>
              <a:rPr lang="en-US" sz="1900" dirty="0">
                <a:solidFill>
                  <a:schemeClr val="tx1"/>
                </a:solidFill>
                <a:latin typeface="+mn-lt"/>
              </a:rPr>
              <a:t>compétente </a:t>
            </a:r>
            <a:r>
              <a:rPr lang="en-US" sz="1900" dirty="0">
                <a:solidFill>
                  <a:schemeClr val="tx1"/>
                </a:solidFill>
                <a:latin typeface="+mn-lt"/>
              </a:rPr>
              <a:t>a accès au dossier de l'affaire </a:t>
            </a:r>
            <a:r>
              <a:rPr lang="en-US" sz="1900" b="1" dirty="0">
                <a:solidFill>
                  <a:schemeClr val="tx1"/>
                </a:solidFill>
                <a:latin typeface="+mn-lt"/>
              </a:rPr>
              <a:t>à sa demande</a:t>
            </a:r>
            <a:r>
              <a:rPr lang="en-US" sz="1900" dirty="0">
                <a:solidFill>
                  <a:schemeClr val="tx1"/>
                </a:solidFill>
                <a:latin typeface="+mn-lt"/>
              </a:rPr>
              <a:t>."</a:t>
            </a:r>
            <a:endParaRPr lang="de-DE" sz="1800" dirty="0">
              <a:solidFill>
                <a:schemeClr val="tx1"/>
              </a:solidFill>
              <a:latin typeface="+mn-lt"/>
            </a:endParaRPr>
          </a:p>
          <a:p>
            <a:r>
              <a:rPr lang="en-US" sz="1800" dirty="0">
                <a:solidFill>
                  <a:schemeClr val="tx1"/>
                </a:solidFill>
                <a:latin typeface="+mn-lt"/>
              </a:rPr>
              <a:t>" </a:t>
            </a:r>
            <a:r>
              <a:rPr lang="en-US" sz="1900" dirty="0">
                <a:solidFill>
                  <a:schemeClr val="tx1"/>
                </a:solidFill>
                <a:latin typeface="+mn-lt"/>
              </a:rPr>
              <a:t>Les </a:t>
            </a:r>
            <a:r>
              <a:rPr lang="en-US" sz="1900" dirty="0">
                <a:solidFill>
                  <a:schemeClr val="tx1"/>
                </a:solidFill>
                <a:latin typeface="+mn-lt"/>
              </a:rPr>
              <a:t>autres </a:t>
            </a:r>
            <a:r>
              <a:rPr lang="en-US" sz="1900" b="1" dirty="0">
                <a:solidFill>
                  <a:schemeClr val="tx1"/>
                </a:solidFill>
                <a:latin typeface="+mn-lt"/>
              </a:rPr>
              <a:t>procureurs délégués européens </a:t>
            </a:r>
            <a:r>
              <a:rPr lang="en-US" sz="1900" dirty="0">
                <a:solidFill>
                  <a:schemeClr val="tx1"/>
                </a:solidFill>
                <a:latin typeface="+mn-lt"/>
              </a:rPr>
              <a:t>peuvent demander à accéder aux informations stockées </a:t>
            </a:r>
            <a:r>
              <a:rPr lang="en-US" sz="1900" b="1" dirty="0">
                <a:solidFill>
                  <a:schemeClr val="tx1"/>
                </a:solidFill>
                <a:latin typeface="+mn-lt"/>
              </a:rPr>
              <a:t>électroniquement dans le système de gestion des affaires ainsi qu'à tout dossier d'affaire</a:t>
            </a:r>
            <a:r>
              <a:rPr lang="en-US" sz="1900" dirty="0">
                <a:solidFill>
                  <a:schemeClr val="tx1"/>
                </a:solidFill>
                <a:latin typeface="+mn-lt"/>
              </a:rPr>
              <a:t>. </a:t>
            </a:r>
            <a:r>
              <a:rPr lang="en-US" sz="1900" dirty="0">
                <a:solidFill>
                  <a:schemeClr val="tx1"/>
                </a:solidFill>
                <a:latin typeface="+mn-lt"/>
              </a:rPr>
              <a:t>Le </a:t>
            </a:r>
            <a:r>
              <a:rPr lang="en-US" sz="1900" b="1" dirty="0">
                <a:solidFill>
                  <a:schemeClr val="tx1"/>
                </a:solidFill>
                <a:latin typeface="+mn-lt"/>
              </a:rPr>
              <a:t>procureur délégué européen de traitement décide </a:t>
            </a:r>
            <a:r>
              <a:rPr lang="en-US" sz="1900" dirty="0">
                <a:solidFill>
                  <a:schemeClr val="tx1"/>
                </a:solidFill>
                <a:latin typeface="+mn-lt"/>
              </a:rPr>
              <a:t>d'accorder cet accès aux autres procureurs délégués européens conformément au </a:t>
            </a:r>
            <a:r>
              <a:rPr lang="en-US" sz="1900" b="1" dirty="0">
                <a:solidFill>
                  <a:schemeClr val="tx1"/>
                </a:solidFill>
                <a:latin typeface="+mn-lt"/>
              </a:rPr>
              <a:t>droit national applicable</a:t>
            </a:r>
            <a:r>
              <a:rPr lang="en-US" sz="1900" dirty="0">
                <a:solidFill>
                  <a:schemeClr val="tx1"/>
                </a:solidFill>
                <a:latin typeface="+mn-lt"/>
              </a:rPr>
              <a:t>. Si l'accès n'est pas accordé, la chambre permanente compétente peut être saisie de l'affaire. La chambre permanente compétente entend, dans la mesure nécessaire, les procureurs délégués européens concernés et statue ensuite conformément au droit national applicable ainsi qu'au présent règlement."</a:t>
            </a:r>
            <a:endParaRPr lang="de-DE" sz="1900" dirty="0">
              <a:solidFill>
                <a:schemeClr val="tx1"/>
              </a:solidFill>
              <a:latin typeface="+mn-lt"/>
            </a:endParaRPr>
          </a:p>
          <a:p>
            <a:r>
              <a:rPr lang="en-US" sz="1900" dirty="0">
                <a:solidFill>
                  <a:schemeClr val="tx1"/>
                </a:solidFill>
                <a:latin typeface="+mn-lt"/>
              </a:rPr>
              <a:t>"Le </a:t>
            </a:r>
            <a:r>
              <a:rPr lang="en-US" sz="1900" b="1" dirty="0">
                <a:solidFill>
                  <a:schemeClr val="tx1"/>
                </a:solidFill>
                <a:latin typeface="+mn-lt"/>
              </a:rPr>
              <a:t>règlement intérieur </a:t>
            </a:r>
            <a:r>
              <a:rPr lang="en-US" sz="1900" dirty="0">
                <a:solidFill>
                  <a:schemeClr val="tx1"/>
                </a:solidFill>
                <a:latin typeface="+mn-lt"/>
              </a:rPr>
              <a:t>de l'OEPN fixe des </a:t>
            </a:r>
            <a:r>
              <a:rPr lang="en-US" sz="1900" b="1" dirty="0">
                <a:solidFill>
                  <a:schemeClr val="tx1"/>
                </a:solidFill>
                <a:latin typeface="+mn-lt"/>
              </a:rPr>
              <a:t>règles supplémentaires concernant le droit d'accès</a:t>
            </a:r>
            <a:r>
              <a:rPr lang="en-US" sz="1900" dirty="0">
                <a:solidFill>
                  <a:schemeClr val="tx1"/>
                </a:solidFill>
                <a:latin typeface="+mn-lt"/>
              </a:rPr>
              <a:t>, et la procédure permettant d'établir le niveau d'accès au système de gestion des affaires par le procureur en chef européen, les procureurs en chef adjoints, les autres procureurs européens, les procureurs délégués européens et le personnel de l'OEPN, dans la mesure nécessaire à l'exercice de leurs fonctions."</a:t>
            </a:r>
          </a:p>
          <a:p>
            <a:endParaRPr lang="en-US" sz="1900" dirty="0"/>
          </a:p>
          <a:p>
            <a:pPr marL="0" indent="0">
              <a:buNone/>
            </a:pPr>
            <a:endParaRPr lang="en-US" dirty="0"/>
          </a:p>
          <a:p>
            <a:pPr marL="914400" lvl="1" indent="-457200">
              <a:buFont typeface="+mj-lt"/>
              <a:buAutoNum type="alphaLcPeriod"/>
            </a:pPr>
            <a:endParaRPr lang="en-US" sz="2000" dirty="0"/>
          </a:p>
          <a:p>
            <a:pPr marL="457200" lvl="1" indent="0">
              <a:buNone/>
            </a:pPr>
            <a:endParaRPr lang="de-DE" sz="2000" dirty="0"/>
          </a:p>
          <a:p>
            <a:pPr lvl="0">
              <a:buFont typeface="Wingdings" panose="05000000000000000000" pitchFamily="2" charset="2"/>
              <a:buChar char="Ø"/>
            </a:pPr>
            <a:endParaRPr lang="en-US" sz="1800" dirty="0">
              <a:solidFill>
                <a:prstClr val="black"/>
              </a:solidFill>
            </a:endParaRPr>
          </a:p>
          <a:p>
            <a:endParaRPr lang="de-DE" dirty="0"/>
          </a:p>
        </p:txBody>
      </p:sp>
      <p:sp>
        <p:nvSpPr>
          <p:cNvPr id="5" name="Dia számának helye 4">
            <a:extLst>
              <a:ext uri="{FF2B5EF4-FFF2-40B4-BE49-F238E27FC236}">
                <a16:creationId xmlns:a16="http://schemas.microsoft.com/office/drawing/2014/main" id="{B456FDF5-BCBB-4471-AEDB-9FF8465CFEA3}"/>
              </a:ext>
            </a:extLst>
          </p:cNvPr>
          <p:cNvSpPr>
            <a:spLocks noGrp="1"/>
          </p:cNvSpPr>
          <p:nvPr>
            <p:ph type="sldNum" sz="quarter" idx="12"/>
          </p:nvPr>
        </p:nvSpPr>
        <p:spPr/>
        <p:txBody>
          <a:bodyPr/>
          <a:lstStyle/>
          <a:p>
            <a:fld id="{6113E31D-E2AB-40D1-8B51-AFA5AFEF393A}" type="slidenum">
              <a:rPr lang="en-US" smtClean="0"/>
              <a:t>11</a:t>
            </a:fld>
            <a:endParaRPr lang="en-US" dirty="0"/>
          </a:p>
        </p:txBody>
      </p:sp>
    </p:spTree>
    <p:extLst>
      <p:ext uri="{BB962C8B-B14F-4D97-AF65-F5344CB8AC3E}">
        <p14:creationId xmlns:p14="http://schemas.microsoft.com/office/powerpoint/2010/main" val="2521276153"/>
      </p:ext>
    </p:extLst>
  </p:cSld>
  <p:clrMapOvr>
    <a:masterClrMapping/>
  </p:clrMapOvr>
</p:sld>
</file>

<file path=ppt/slides/slide122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Question 4 - </a:t>
            </a:r>
            <a:r>
              <a:rPr lang="de-DE" dirty="0">
                <a:solidFill>
                  <a:schemeClr val="tx1"/>
                </a:solidFill>
              </a:rPr>
              <a:t>Accès aux bases de données par l'OEPP</a:t>
            </a:r>
          </a:p>
        </p:txBody>
      </p:sp>
      <p:sp>
        <p:nvSpPr>
          <p:cNvPr id="3" name="Inhaltsplatzhalter 2"/>
          <p:cNvSpPr>
            <a:spLocks noGrp="1"/>
          </p:cNvSpPr>
          <p:nvPr>
            <p:ph idx="1"/>
          </p:nvPr>
        </p:nvSpPr>
        <p:spPr/>
        <p:txBody>
          <a:bodyPr>
            <a:normAutofit/>
          </a:bodyPr>
          <a:lstStyle/>
          <a:p>
            <a:r>
              <a:rPr lang="en-US" sz="2400" dirty="0">
                <a:latin typeface="+mn-lt"/>
              </a:rPr>
              <a:t>L'informatique peut-elle accéder à la </a:t>
            </a:r>
            <a:r>
              <a:rPr lang="de-DE" sz="2400" dirty="0" err="1">
                <a:latin typeface="+mn-lt"/>
              </a:rPr>
              <a:t>base de données des </a:t>
            </a:r>
            <a:r>
              <a:rPr lang="de-DE" sz="2400" dirty="0" err="1">
                <a:latin typeface="+mn-lt"/>
              </a:rPr>
              <a:t>casiers </a:t>
            </a:r>
            <a:r>
              <a:rPr lang="de-DE" sz="2400" dirty="0" err="1">
                <a:latin typeface="+mn-lt"/>
              </a:rPr>
              <a:t>judiciaires </a:t>
            </a:r>
            <a:r>
              <a:rPr lang="de-DE" sz="2400" dirty="0">
                <a:latin typeface="+mn-lt"/>
              </a:rPr>
              <a:t>de </a:t>
            </a:r>
            <a:r>
              <a:rPr lang="de-DE" sz="2400" dirty="0" err="1">
                <a:latin typeface="+mn-lt"/>
              </a:rPr>
              <a:t>votre </a:t>
            </a:r>
            <a:r>
              <a:rPr lang="de-DE" sz="2400" dirty="0">
                <a:latin typeface="+mn-lt"/>
              </a:rPr>
              <a:t>État membre ? </a:t>
            </a:r>
            <a:endParaRPr lang="en-US" sz="2400" dirty="0">
              <a:latin typeface="+mn-lt"/>
            </a:endParaRPr>
          </a:p>
          <a:p>
            <a:pPr marL="914400" lvl="1" indent="-457200">
              <a:buFont typeface="+mj-lt"/>
              <a:buAutoNum type="alphaLcPeriod"/>
            </a:pPr>
            <a:r>
              <a:rPr lang="en-US" sz="2000" dirty="0">
                <a:latin typeface="+mn-lt"/>
              </a:rPr>
              <a:t>Oui, directement et dans les mêmes conditions que les procureurs nationaux.</a:t>
            </a:r>
          </a:p>
          <a:p>
            <a:pPr marL="914400" lvl="1" indent="-457200">
              <a:buFont typeface="+mj-lt"/>
              <a:buAutoNum type="alphaLcPeriod"/>
            </a:pPr>
            <a:r>
              <a:rPr lang="en-US" sz="2000" dirty="0">
                <a:latin typeface="+mn-lt"/>
              </a:rPr>
              <a:t>Oui, directement, mais sans les restrictions qui s'appliqueraient aux procureurs nationaux (par exemple, si les données ont été bloquées à des fins de protection des témoins, les informations devront néanmoins être révélées à l'EDP).</a:t>
            </a:r>
          </a:p>
          <a:p>
            <a:pPr marL="914400" lvl="1" indent="-457200">
              <a:buFont typeface="+mj-lt"/>
              <a:buAutoNum type="alphaLcPeriod"/>
            </a:pPr>
            <a:r>
              <a:rPr lang="en-US" sz="2000" dirty="0">
                <a:latin typeface="+mn-lt"/>
              </a:rPr>
              <a:t>Non, pas directement, mais l'EDP peut charger la police nationale qui peut le faire.</a:t>
            </a:r>
          </a:p>
          <a:p>
            <a:pPr lvl="1">
              <a:buFont typeface="Wingdings" panose="05000000000000000000" pitchFamily="2" charset="2"/>
              <a:buChar char="Ø"/>
            </a:pPr>
            <a:endParaRPr lang="de-DE" sz="2000" dirty="0"/>
          </a:p>
        </p:txBody>
      </p:sp>
      <p:sp>
        <p:nvSpPr>
          <p:cNvPr id="5" name="Dia számának helye 4">
            <a:extLst>
              <a:ext uri="{FF2B5EF4-FFF2-40B4-BE49-F238E27FC236}">
                <a16:creationId xmlns:a16="http://schemas.microsoft.com/office/drawing/2014/main" id="{6DAB5897-3A45-49A5-BB5A-4D2BEFD857EB}"/>
              </a:ext>
            </a:extLst>
          </p:cNvPr>
          <p:cNvSpPr>
            <a:spLocks noGrp="1"/>
          </p:cNvSpPr>
          <p:nvPr>
            <p:ph type="sldNum" sz="quarter" idx="12"/>
          </p:nvPr>
        </p:nvSpPr>
        <p:spPr/>
        <p:txBody>
          <a:bodyPr/>
          <a:lstStyle/>
          <a:p>
            <a:fld id="{6113E31D-E2AB-40D1-8B51-AFA5AFEF393A}" type="slidenum">
              <a:rPr lang="en-US" smtClean="0"/>
              <a:t>12</a:t>
            </a:fld>
            <a:endParaRPr lang="en-US" dirty="0"/>
          </a:p>
        </p:txBody>
      </p:sp>
    </p:spTree>
    <p:extLst>
      <p:ext uri="{BB962C8B-B14F-4D97-AF65-F5344CB8AC3E}">
        <p14:creationId xmlns:p14="http://schemas.microsoft.com/office/powerpoint/2010/main" val="3685348437"/>
      </p:ext>
    </p:extLst>
  </p:cSld>
  <p:clrMapOvr>
    <a:masterClrMapping/>
  </p:clrMapOvr>
</p:sld>
</file>

<file path=ppt/slides/slide13141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32435"/>
            <a:ext cx="9967452" cy="908464"/>
          </a:xfrm>
        </p:spPr>
        <p:txBody>
          <a:bodyPr>
            <a:normAutofit/>
          </a:bodyPr>
          <a:lstStyle/>
          <a:p>
            <a:r>
              <a:rPr lang="de-DE" dirty="0"/>
              <a:t>Question 4 - et </a:t>
            </a:r>
            <a:r>
              <a:rPr lang="de-DE" dirty="0" err="1"/>
              <a:t>réponse</a:t>
            </a:r>
            <a:endParaRPr lang="de-DE" dirty="0"/>
          </a:p>
        </p:txBody>
      </p:sp>
      <p:sp>
        <p:nvSpPr>
          <p:cNvPr id="3" name="Inhaltsplatzhalter 2"/>
          <p:cNvSpPr>
            <a:spLocks noGrp="1"/>
          </p:cNvSpPr>
          <p:nvPr>
            <p:ph idx="1"/>
          </p:nvPr>
        </p:nvSpPr>
        <p:spPr/>
        <p:txBody>
          <a:bodyPr>
            <a:normAutofit/>
          </a:bodyPr>
          <a:lstStyle/>
          <a:p>
            <a:r>
              <a:rPr lang="en-US" sz="2400" dirty="0">
                <a:solidFill>
                  <a:schemeClr val="tx1"/>
                </a:solidFill>
                <a:latin typeface="+mn-lt"/>
              </a:rPr>
              <a:t>L'informatique peut-elle accéder à la </a:t>
            </a:r>
            <a:r>
              <a:rPr lang="de-DE" sz="2400" dirty="0" err="1">
                <a:solidFill>
                  <a:schemeClr val="tx1"/>
                </a:solidFill>
                <a:latin typeface="+mn-lt"/>
              </a:rPr>
              <a:t>base de données des </a:t>
            </a:r>
            <a:r>
              <a:rPr lang="de-DE" sz="2400" dirty="0" err="1">
                <a:solidFill>
                  <a:schemeClr val="tx1"/>
                </a:solidFill>
                <a:latin typeface="+mn-lt"/>
              </a:rPr>
              <a:t>casiers </a:t>
            </a:r>
            <a:r>
              <a:rPr lang="de-DE" sz="2400" dirty="0" err="1">
                <a:solidFill>
                  <a:schemeClr val="tx1"/>
                </a:solidFill>
                <a:latin typeface="+mn-lt"/>
              </a:rPr>
              <a:t>judiciaires </a:t>
            </a:r>
            <a:r>
              <a:rPr lang="de-DE" sz="2400" dirty="0">
                <a:solidFill>
                  <a:schemeClr val="tx1"/>
                </a:solidFill>
                <a:latin typeface="+mn-lt"/>
              </a:rPr>
              <a:t>de </a:t>
            </a:r>
            <a:r>
              <a:rPr lang="de-DE" sz="2400" dirty="0" err="1">
                <a:solidFill>
                  <a:schemeClr val="tx1"/>
                </a:solidFill>
                <a:latin typeface="+mn-lt"/>
              </a:rPr>
              <a:t>votre </a:t>
            </a:r>
            <a:r>
              <a:rPr lang="de-DE" sz="2400" dirty="0">
                <a:solidFill>
                  <a:schemeClr val="tx1"/>
                </a:solidFill>
                <a:latin typeface="+mn-lt"/>
              </a:rPr>
              <a:t>État membre ? </a:t>
            </a:r>
            <a:endParaRPr lang="en-US" sz="2400" dirty="0">
              <a:solidFill>
                <a:schemeClr val="tx1"/>
              </a:solidFill>
              <a:latin typeface="+mn-lt"/>
            </a:endParaRPr>
          </a:p>
          <a:p>
            <a:pPr marL="914400" lvl="1" indent="-457200">
              <a:buFont typeface="+mj-lt"/>
              <a:buAutoNum type="alphaLcPeriod"/>
            </a:pPr>
            <a:r>
              <a:rPr lang="en-US" sz="2000" dirty="0">
                <a:solidFill>
                  <a:schemeClr val="tx1"/>
                </a:solidFill>
                <a:latin typeface="+mn-lt"/>
              </a:rPr>
              <a:t>Oui, directement et dans les mêmes conditions que les procureurs nationaux.</a:t>
            </a:r>
          </a:p>
          <a:p>
            <a:pPr marL="914400" lvl="1" indent="-457200">
              <a:buFont typeface="+mj-lt"/>
              <a:buAutoNum type="alphaLcPeriod"/>
            </a:pPr>
            <a:r>
              <a:rPr lang="en-US" sz="2000" dirty="0">
                <a:solidFill>
                  <a:schemeClr val="tx1"/>
                </a:solidFill>
                <a:latin typeface="+mn-lt"/>
              </a:rPr>
              <a:t>Oui, directement, mais sans les restrictions qui s'appliqueraient aux procureurs nationaux (par exemple, si les données ont été bloquées à des fins de protection des témoins, les informations devront néanmoins être révélées à l'EDP).</a:t>
            </a:r>
          </a:p>
          <a:p>
            <a:pPr marL="914400" lvl="1" indent="-457200">
              <a:buFont typeface="+mj-lt"/>
              <a:buAutoNum type="alphaLcPeriod"/>
            </a:pPr>
            <a:r>
              <a:rPr lang="en-US" sz="2000" dirty="0">
                <a:solidFill>
                  <a:schemeClr val="tx1"/>
                </a:solidFill>
                <a:latin typeface="+mn-lt"/>
              </a:rPr>
              <a:t>Non, pas directement, mais l'EDP peut charger la police nationale qui peut le faire.</a:t>
            </a:r>
            <a:endParaRPr lang="de-DE" sz="2000" dirty="0">
              <a:solidFill>
                <a:schemeClr val="tx1"/>
              </a:solidFill>
              <a:latin typeface="+mn-lt"/>
            </a:endParaRPr>
          </a:p>
          <a:p>
            <a:pPr marL="0" indent="0">
              <a:buNone/>
            </a:pPr>
            <a:r>
              <a:rPr lang="en-US" sz="2100" u="sng" dirty="0">
                <a:solidFill>
                  <a:schemeClr val="tx1"/>
                </a:solidFill>
                <a:latin typeface="+mn-lt"/>
              </a:rPr>
              <a:t>La réponse a. est correcte</a:t>
            </a:r>
            <a:r>
              <a:rPr lang="en-US" sz="2100" dirty="0">
                <a:solidFill>
                  <a:schemeClr val="tx1"/>
                </a:solidFill>
                <a:latin typeface="+mn-lt"/>
              </a:rPr>
              <a:t>, bien que cela n'exclue pas d'instruire la police, voir c.</a:t>
            </a:r>
          </a:p>
          <a:p>
            <a:pPr marL="0" indent="0">
              <a:buNone/>
            </a:pPr>
            <a:r>
              <a:rPr lang="en-US" sz="2100" b="1" dirty="0">
                <a:solidFill>
                  <a:schemeClr val="tx1"/>
                </a:solidFill>
                <a:latin typeface="+mn-lt"/>
              </a:rPr>
              <a:t>Article </a:t>
            </a:r>
            <a:r>
              <a:rPr lang="en-GB" sz="2100" b="1" dirty="0">
                <a:solidFill>
                  <a:schemeClr val="tx1"/>
                </a:solidFill>
                <a:latin typeface="+mn-lt"/>
              </a:rPr>
              <a:t>43 du </a:t>
            </a:r>
            <a:r>
              <a:rPr lang="en-GB" sz="2100" dirty="0">
                <a:solidFill>
                  <a:schemeClr val="tx1"/>
                </a:solidFill>
                <a:latin typeface="+mn-lt"/>
              </a:rPr>
              <a:t>règlement OEPP : </a:t>
            </a:r>
            <a:endParaRPr lang="en-US" sz="2100" b="1" dirty="0">
              <a:solidFill>
                <a:schemeClr val="tx1"/>
              </a:solidFill>
              <a:latin typeface="+mn-lt"/>
            </a:endParaRPr>
          </a:p>
          <a:p>
            <a:r>
              <a:rPr lang="en-US" sz="1900" dirty="0">
                <a:solidFill>
                  <a:schemeClr val="tx1"/>
                </a:solidFill>
                <a:latin typeface="+mn-lt"/>
              </a:rPr>
              <a:t>(1) : </a:t>
            </a:r>
            <a:r>
              <a:rPr lang="en-US" sz="1900" b="1" dirty="0">
                <a:solidFill>
                  <a:schemeClr val="tx1"/>
                </a:solidFill>
                <a:latin typeface="+mn-lt"/>
              </a:rPr>
              <a:t>"Les </a:t>
            </a:r>
            <a:r>
              <a:rPr lang="en-US" b="1" dirty="0">
                <a:solidFill>
                  <a:schemeClr val="tx1"/>
                </a:solidFill>
                <a:latin typeface="+mn-lt"/>
              </a:rPr>
              <a:t>procureurs délégués européens </a:t>
            </a:r>
            <a:r>
              <a:rPr lang="en-US" dirty="0">
                <a:solidFill>
                  <a:schemeClr val="tx1"/>
                </a:solidFill>
                <a:latin typeface="+mn-lt"/>
              </a:rPr>
              <a:t>peuvent obtenir toute information pertinente stockée dans les </a:t>
            </a:r>
            <a:r>
              <a:rPr lang="en-US" b="1" dirty="0">
                <a:solidFill>
                  <a:schemeClr val="tx1"/>
                </a:solidFill>
                <a:latin typeface="+mn-lt"/>
              </a:rPr>
              <a:t>bases de données nationales de recherche criminelle et de maintien de l'ordre, ainsi que dans les </a:t>
            </a:r>
            <a:r>
              <a:rPr lang="en-US" dirty="0">
                <a:solidFill>
                  <a:schemeClr val="tx1"/>
                </a:solidFill>
                <a:latin typeface="+mn-lt"/>
              </a:rPr>
              <a:t>autres </a:t>
            </a:r>
            <a:r>
              <a:rPr lang="en-US" b="1" dirty="0">
                <a:solidFill>
                  <a:schemeClr val="tx1"/>
                </a:solidFill>
                <a:latin typeface="+mn-lt"/>
              </a:rPr>
              <a:t>registres pertinents des autorités publiques</a:t>
            </a:r>
            <a:r>
              <a:rPr lang="en-US" dirty="0">
                <a:solidFill>
                  <a:schemeClr val="tx1"/>
                </a:solidFill>
                <a:latin typeface="+mn-lt"/>
              </a:rPr>
              <a:t>, dans les </a:t>
            </a:r>
            <a:r>
              <a:rPr lang="en-US" b="1" dirty="0">
                <a:solidFill>
                  <a:schemeClr val="tx1"/>
                </a:solidFill>
                <a:latin typeface="+mn-lt"/>
              </a:rPr>
              <a:t>mêmes conditions </a:t>
            </a:r>
            <a:r>
              <a:rPr lang="en-US" dirty="0">
                <a:solidFill>
                  <a:schemeClr val="tx1"/>
                </a:solidFill>
                <a:latin typeface="+mn-lt"/>
              </a:rPr>
              <a:t>que celles qui s'appliquent en </a:t>
            </a:r>
            <a:r>
              <a:rPr lang="en-US" b="1" dirty="0">
                <a:solidFill>
                  <a:schemeClr val="tx1"/>
                </a:solidFill>
                <a:latin typeface="+mn-lt"/>
              </a:rPr>
              <a:t>droit national dans des cas similaires</a:t>
            </a:r>
            <a:r>
              <a:rPr lang="en-US" dirty="0">
                <a:solidFill>
                  <a:schemeClr val="tx1"/>
                </a:solidFill>
                <a:latin typeface="+mn-lt"/>
              </a:rPr>
              <a:t>."</a:t>
            </a:r>
            <a:endParaRPr lang="en-US" sz="1900" dirty="0">
              <a:solidFill>
                <a:schemeClr val="tx1"/>
              </a:solidFill>
              <a:latin typeface="+mn-lt"/>
            </a:endParaRPr>
          </a:p>
        </p:txBody>
      </p:sp>
      <p:sp>
        <p:nvSpPr>
          <p:cNvPr id="5" name="Dia számának helye 4">
            <a:extLst>
              <a:ext uri="{FF2B5EF4-FFF2-40B4-BE49-F238E27FC236}">
                <a16:creationId xmlns:a16="http://schemas.microsoft.com/office/drawing/2014/main" id="{87FFD6CD-D1F8-40B9-A320-BC35DBE0AEB5}"/>
              </a:ext>
            </a:extLst>
          </p:cNvPr>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3908074300"/>
      </p:ext>
    </p:extLst>
  </p:cSld>
  <p:clrMapOvr>
    <a:masterClrMapping/>
  </p:clrMapOvr>
</p:sld>
</file>

<file path=ppt/slides/slide14101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solidFill>
                  <a:schemeClr val="tx1">
                    <a:lumMod val="50000"/>
                    <a:lumOff val="50000"/>
                  </a:schemeClr>
                </a:solidFill>
              </a:rPr>
              <a:t>Nous vous remercions de </a:t>
            </a:r>
            <a:br>
              <a:rPr lang="en-GB" dirty="0">
                <a:solidFill>
                  <a:schemeClr val="tx1">
                    <a:lumMod val="50000"/>
                    <a:lumOff val="50000"/>
                  </a:schemeClr>
                </a:solidFill>
              </a:rPr>
            </a:br>
            <a:r>
              <a:rPr lang="en-GB" dirty="0">
                <a:solidFill>
                  <a:schemeClr val="tx1">
                    <a:lumMod val="50000"/>
                    <a:lumOff val="50000"/>
                  </a:schemeClr>
                </a:solidFill>
              </a:rPr>
              <a:t>votre attention</a:t>
            </a:r>
          </a:p>
        </p:txBody>
      </p:sp>
      <p:sp>
        <p:nvSpPr>
          <p:cNvPr id="3" name="Textplatzhalter 2"/>
          <p:cNvSpPr>
            <a:spLocks noGrp="1"/>
          </p:cNvSpPr>
          <p:nvPr>
            <p:ph type="body" idx="1"/>
          </p:nvPr>
        </p:nvSpPr>
        <p:spPr/>
        <p:txBody>
          <a:bodyPr>
            <a:normAutofit lnSpcReduction="10000"/>
          </a:bodyPr>
          <a:lstStyle/>
          <a:p>
            <a:endParaRPr lang="de-DE" dirty="0"/>
          </a:p>
          <a:p>
            <a:r>
              <a:rPr lang="de-DE" dirty="0">
                <a:solidFill>
                  <a:srgbClr val="133C8B"/>
                </a:solidFill>
              </a:rPr>
              <a:t>www.european.law</a:t>
            </a:r>
          </a:p>
        </p:txBody>
      </p:sp>
    </p:spTree>
    <p:extLst>
      <p:ext uri="{BB962C8B-B14F-4D97-AF65-F5344CB8AC3E}">
        <p14:creationId xmlns:p14="http://schemas.microsoft.com/office/powerpoint/2010/main" val="3195350539"/>
      </p:ext>
    </p:extLst>
  </p:cSld>
  <p:clrMapOvr>
    <a:masterClrMapping/>
  </p:clrMapOvr>
</p:sld>
</file>

<file path=ppt/slides/slide166.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19107" y="5355873"/>
            <a:ext cx="10113264" cy="822960"/>
          </a:xfrm>
        </p:spPr>
        <p:txBody>
          <a:bodyPr/>
          <a:lstStyle/>
          <a:p>
            <a:br>
              <a:rPr lang="en-US" dirty="0"/>
            </a:br>
            <a:br>
              <a:rPr lang="en-US" dirty="0"/>
            </a:br>
            <a:endParaRPr lang="de-DE" dirty="0"/>
          </a:p>
        </p:txBody>
      </p:sp>
      <p:sp>
        <p:nvSpPr>
          <p:cNvPr id="2" name="Foliennummernplatzhalter 1"/>
          <p:cNvSpPr>
            <a:spLocks noGrp="1"/>
          </p:cNvSpPr>
          <p:nvPr>
            <p:ph type="sldNum" sz="quarter" idx="12"/>
          </p:nvPr>
        </p:nvSpPr>
        <p:spPr/>
        <p:txBody>
          <a:bodyPr/>
          <a:lstStyle/>
          <a:p>
            <a:fld id="{4FAB73BC-B049-4115-A692-8D63A059BFB8}" type="slidenum">
              <a:rPr lang="en-US" smtClean="0"/>
              <a:t>1</a:t>
            </a:fld>
            <a:endParaRPr lang="en-US" dirty="0"/>
          </a:p>
        </p:txBody>
      </p:sp>
      <p:pic>
        <p:nvPicPr>
          <p:cNvPr id="7" name="Grafik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97329" y="5476805"/>
            <a:ext cx="1748864" cy="1291811"/>
          </a:xfrm>
          <a:prstGeom prst="rect">
            <a:avLst/>
          </a:prstGeom>
        </p:spPr>
      </p:pic>
      <p:pic>
        <p:nvPicPr>
          <p:cNvPr id="8" name="Inhaltsplatzhalter 5">
            <a:extLst>
              <a:ext uri="{FF2B5EF4-FFF2-40B4-BE49-F238E27FC236}">
                <a16:creationId xmlns:a16="http://schemas.microsoft.com/office/drawing/2014/main" id="{DFDA8C01-2F48-414A-B340-FF58088F5879}"/>
              </a:ext>
            </a:extLst>
          </p:cNvPr>
          <p:cNvPicPr>
            <a:picLocks noChangeAspect="1"/>
          </p:cNvPicPr>
          <p:nvPr/>
        </p:nvPicPr>
        <p:blipFill>
          <a:blip r:embed="rId4"/>
          <a:stretch>
            <a:fillRect/>
          </a:stretch>
        </p:blipFill>
        <p:spPr>
          <a:xfrm>
            <a:off x="8761652" y="5634650"/>
            <a:ext cx="1138806" cy="976120"/>
          </a:xfrm>
          <a:prstGeom prst="rect">
            <a:avLst/>
          </a:prstGeom>
        </p:spPr>
      </p:pic>
      <p:sp>
        <p:nvSpPr>
          <p:cNvPr id="6" name="Rectangle 5">
            <a:extLst>
              <a:ext uri="{FF2B5EF4-FFF2-40B4-BE49-F238E27FC236}">
                <a16:creationId xmlns:a16="http://schemas.microsoft.com/office/drawing/2014/main" id="{046DFED3-DCDD-4406-BC07-C4389471B5D7}"/>
              </a:ext>
            </a:extLst>
          </p:cNvPr>
          <p:cNvSpPr/>
          <p:nvPr/>
        </p:nvSpPr>
        <p:spPr>
          <a:xfrm>
            <a:off x="511728" y="5395979"/>
            <a:ext cx="7491369" cy="646331"/>
          </a:xfrm>
          <a:prstGeom prst="rect">
            <a:avLst/>
          </a:prstGeom>
        </p:spPr>
        <p:txBody>
          <a:bodyPr wrap="square">
            <a:spAutoFit/>
          </a:bodyPr>
          <a:lstStyle/>
          <a:p>
            <a:r>
              <a:rPr lang="en-US" dirty="0">
                <a:solidFill>
                  <a:schemeClr val="bg1"/>
                </a:solidFill>
              </a:rPr>
              <a:t>Travail avec l'OEPP au </a:t>
            </a:r>
            <a:r>
              <a:rPr lang="en-US" dirty="0">
                <a:solidFill>
                  <a:schemeClr val="bg1"/>
                </a:solidFill>
              </a:rPr>
              <a:t>niveau </a:t>
            </a:r>
            <a:r>
              <a:rPr lang="en-US" dirty="0" err="1">
                <a:solidFill>
                  <a:schemeClr val="bg1"/>
                </a:solidFill>
              </a:rPr>
              <a:t>décentralisé </a:t>
            </a:r>
            <a:r>
              <a:rPr lang="en-US" dirty="0">
                <a:solidFill>
                  <a:schemeClr val="bg1"/>
                </a:solidFill>
              </a:rPr>
              <a:t>- </a:t>
            </a:r>
            <a:br>
              <a:rPr lang="en-US" dirty="0">
                <a:solidFill>
                  <a:schemeClr val="bg1"/>
                </a:solidFill>
              </a:rPr>
            </a:br>
            <a:r>
              <a:rPr lang="en-US" dirty="0">
                <a:solidFill>
                  <a:schemeClr val="bg1"/>
                </a:solidFill>
              </a:rPr>
              <a:t>Matériel de formation pour les procureurs et les juges d'instruction</a:t>
            </a:r>
            <a:endParaRPr lang="de-DE" dirty="0">
              <a:solidFill>
                <a:schemeClr val="bg1"/>
              </a:solidFill>
            </a:endParaRPr>
          </a:p>
        </p:txBody>
      </p:sp>
      <p:pic>
        <p:nvPicPr>
          <p:cNvPr id="12" name="Picture 11">
            <a:extLst>
              <a:ext uri="{FF2B5EF4-FFF2-40B4-BE49-F238E27FC236}">
                <a16:creationId xmlns:a16="http://schemas.microsoft.com/office/drawing/2014/main" id="{0B0951D3-3333-4D7F-B94B-4E1C8D4C0D65}"/>
              </a:ext>
            </a:extLst>
          </p:cNvPr>
          <p:cNvPicPr>
            <a:picLocks noChangeAspect="1"/>
          </p:cNvPicPr>
          <p:nvPr/>
        </p:nvPicPr>
        <p:blipFill>
          <a:blip r:embed="rId5"/>
          <a:stretch>
            <a:fillRect/>
          </a:stretch>
        </p:blipFill>
        <p:spPr>
          <a:xfrm>
            <a:off x="103194" y="6286345"/>
            <a:ext cx="5668432" cy="474087"/>
          </a:xfrm>
          <a:prstGeom prst="rect">
            <a:avLst/>
          </a:prstGeom>
        </p:spPr>
      </p:pic>
      <p:sp>
        <p:nvSpPr>
          <p:cNvPr id="10" name="Picture Placeholder 9">
            <a:extLst>
              <a:ext uri="{FF2B5EF4-FFF2-40B4-BE49-F238E27FC236}">
                <a16:creationId xmlns:a16="http://schemas.microsoft.com/office/drawing/2014/main" id="{A526EC71-EFDC-47C4-975A-68A1E1E172E5}"/>
              </a:ext>
            </a:extLst>
          </p:cNvPr>
          <p:cNvSpPr>
            <a:spLocks noGrp="1"/>
          </p:cNvSpPr>
          <p:nvPr>
            <p:ph type="pic" sz="quarter" idx="13"/>
          </p:nvPr>
        </p:nvSpPr>
        <p:spPr>
          <a:xfrm>
            <a:off x="3175" y="-50517"/>
            <a:ext cx="12188825" cy="4914900"/>
          </a:xfrm>
        </p:spPr>
      </p:sp>
      <p:sp>
        <p:nvSpPr>
          <p:cNvPr id="4" name="Szövegdoboz 3">
            <a:extLst>
              <a:ext uri="{FF2B5EF4-FFF2-40B4-BE49-F238E27FC236}">
                <a16:creationId xmlns:a16="http://schemas.microsoft.com/office/drawing/2014/main" id="{B474F8B4-12DE-4AC8-B236-DE61F4442977}"/>
              </a:ext>
            </a:extLst>
          </p:cNvPr>
          <p:cNvSpPr txBox="1"/>
          <p:nvPr/>
        </p:nvSpPr>
        <p:spPr>
          <a:xfrm>
            <a:off x="511728" y="1369311"/>
            <a:ext cx="10909278" cy="2862322"/>
          </a:xfrm>
          <a:prstGeom prst="rect">
            <a:avLst/>
          </a:prstGeom>
          <a:noFill/>
        </p:spPr>
        <p:txBody>
          <a:bodyPr wrap="square" rtlCol="0">
            <a:spAutoFit/>
          </a:bodyPr>
          <a:lstStyle/>
          <a:p>
            <a:r>
              <a:rPr lang="en-US" sz="6000" b="1" dirty="0">
                <a:ln w="10160">
                  <a:solidFill>
                    <a:schemeClr val="accent6">
                      <a:lumMod val="75000"/>
                    </a:schemeClr>
                  </a:solidFill>
                  <a:prstDash val="solid"/>
                </a:ln>
                <a:solidFill>
                  <a:srgbClr val="FFFFFF"/>
                </a:solidFill>
                <a:effectLst>
                  <a:outerShdw blurRad="50800" dist="38100" dir="2700000" algn="tl" rotWithShape="0">
                    <a:prstClr val="black">
                      <a:alpha val="40000"/>
                    </a:prstClr>
                  </a:outerShdw>
                </a:effectLst>
              </a:rPr>
              <a:t>Système de gestion des cas de </a:t>
            </a:r>
            <a:r>
              <a:rPr lang="en-GB" sz="6000" b="1" dirty="0">
                <a:ln w="10160">
                  <a:solidFill>
                    <a:schemeClr val="accent6">
                      <a:lumMod val="75000"/>
                    </a:schemeClr>
                  </a:solidFill>
                  <a:prstDash val="solid"/>
                </a:ln>
                <a:solidFill>
                  <a:srgbClr val="FFFFFF"/>
                </a:solidFill>
                <a:effectLst>
                  <a:outerShdw blurRad="50800" dist="38100" dir="2700000" algn="tl" rotWithShape="0">
                    <a:prstClr val="black">
                      <a:alpha val="40000"/>
                    </a:prstClr>
                  </a:outerShdw>
                </a:effectLst>
              </a:rPr>
              <a:t>l'OEPP</a:t>
            </a:r>
            <a:r>
              <a:rPr lang="en-US" sz="6000" b="1" dirty="0">
                <a:ln w="10160">
                  <a:solidFill>
                    <a:schemeClr val="accent6">
                      <a:lumMod val="75000"/>
                    </a:schemeClr>
                  </a:solidFill>
                  <a:prstDash val="solid"/>
                </a:ln>
                <a:solidFill>
                  <a:srgbClr val="FFFFFF"/>
                </a:solidFill>
                <a:effectLst>
                  <a:outerShdw blurRad="50800" dist="38100" dir="2700000" algn="tl" rotWithShape="0">
                    <a:prstClr val="black">
                      <a:alpha val="40000"/>
                    </a:prstClr>
                  </a:outerShdw>
                </a:effectLst>
              </a:rPr>
              <a:t>, échange/liens avec les systèmes nationaux, accès à l'information</a:t>
            </a:r>
            <a:endParaRPr lang="hu-HU" sz="11500" b="1" dirty="0">
              <a:ln w="10160">
                <a:solidFill>
                  <a:schemeClr val="accent6">
                    <a:lumMod val="75000"/>
                  </a:schemeClr>
                </a:solidFill>
                <a:prstDash val="solid"/>
              </a:ln>
              <a:solidFill>
                <a:srgbClr val="FFFFFF"/>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996782567"/>
      </p:ext>
    </p:extLst>
  </p:cSld>
  <p:clrMapOvr>
    <a:masterClrMapping/>
  </p:clrMapOvr>
</p:sld>
</file>

<file path=ppt/slides/slide23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477456"/>
            <a:ext cx="9967452" cy="998168"/>
          </a:xfrm>
        </p:spPr>
        <p:txBody>
          <a:bodyPr>
            <a:normAutofit/>
          </a:bodyPr>
          <a:lstStyle/>
          <a:p>
            <a:r>
              <a:rPr lang="en-US" dirty="0"/>
              <a:t>Introduction</a:t>
            </a:r>
            <a:endParaRPr lang="de-DE" dirty="0"/>
          </a:p>
        </p:txBody>
      </p:sp>
      <p:sp>
        <p:nvSpPr>
          <p:cNvPr id="3" name="Inhaltsplatzhalter 2"/>
          <p:cNvSpPr>
            <a:spLocks noGrp="1"/>
          </p:cNvSpPr>
          <p:nvPr>
            <p:ph idx="1"/>
          </p:nvPr>
        </p:nvSpPr>
        <p:spPr/>
        <p:txBody>
          <a:bodyPr>
            <a:normAutofit fontScale="92500" lnSpcReduction="20000"/>
          </a:bodyPr>
          <a:lstStyle/>
          <a:p>
            <a:pPr marL="0" indent="0">
              <a:buNone/>
            </a:pPr>
            <a:r>
              <a:rPr lang="en-US" sz="2100" dirty="0">
                <a:latin typeface="+mn-lt"/>
              </a:rPr>
              <a:t>Le chapitre VII - Arts. 43 à 46 du règlement 2017/1939 (règlement OEPP), intitulé " </a:t>
            </a:r>
            <a:r>
              <a:rPr lang="en-US" sz="2100" b="1" dirty="0">
                <a:latin typeface="+mn-lt"/>
              </a:rPr>
              <a:t>Traitement des informations " </a:t>
            </a:r>
            <a:r>
              <a:rPr lang="en-US" sz="2100" dirty="0">
                <a:latin typeface="+mn-lt"/>
              </a:rPr>
              <a:t>englobe de nombreuses questions différentes :</a:t>
            </a:r>
          </a:p>
          <a:p>
            <a:pPr marL="342900" lvl="1" indent="-342900">
              <a:lnSpc>
                <a:spcPct val="100000"/>
              </a:lnSpc>
              <a:buFont typeface="Arial" panose="020B0604020202020204" pitchFamily="34" charset="0"/>
              <a:buChar char="•"/>
            </a:pPr>
            <a:r>
              <a:rPr lang="en-US" sz="2100" dirty="0">
                <a:solidFill>
                  <a:schemeClr val="tx1"/>
                </a:solidFill>
                <a:latin typeface="+mn-lt"/>
              </a:rPr>
              <a:t>Traitement de l'information au niveau central de l'OEPP</a:t>
            </a:r>
          </a:p>
          <a:p>
            <a:pPr marL="342900" lvl="1" indent="-342900">
              <a:lnSpc>
                <a:spcPct val="100000"/>
              </a:lnSpc>
              <a:buFont typeface="Arial" panose="020B0604020202020204" pitchFamily="34" charset="0"/>
              <a:buChar char="•"/>
            </a:pPr>
            <a:r>
              <a:rPr lang="en-US" sz="2100" dirty="0">
                <a:solidFill>
                  <a:schemeClr val="tx1"/>
                </a:solidFill>
                <a:latin typeface="+mn-lt"/>
              </a:rPr>
              <a:t>Stockage des informations au niveau central de l'OEPP</a:t>
            </a:r>
          </a:p>
          <a:p>
            <a:pPr marL="342900" lvl="1" indent="-342900">
              <a:lnSpc>
                <a:spcPct val="100000"/>
              </a:lnSpc>
              <a:buFont typeface="Arial" panose="020B0604020202020204" pitchFamily="34" charset="0"/>
              <a:buChar char="•"/>
            </a:pPr>
            <a:r>
              <a:rPr lang="en-US" sz="2100" dirty="0">
                <a:solidFill>
                  <a:schemeClr val="tx1"/>
                </a:solidFill>
                <a:latin typeface="+mn-lt"/>
              </a:rPr>
              <a:t>Traitement du dossier par l'EDP</a:t>
            </a:r>
          </a:p>
          <a:p>
            <a:pPr marL="342900" lvl="1" indent="-342900">
              <a:lnSpc>
                <a:spcPct val="100000"/>
              </a:lnSpc>
              <a:buFont typeface="Arial" panose="020B0604020202020204" pitchFamily="34" charset="0"/>
              <a:buChar char="•"/>
            </a:pPr>
            <a:r>
              <a:rPr lang="en-US" sz="2100" dirty="0">
                <a:solidFill>
                  <a:schemeClr val="tx1"/>
                </a:solidFill>
                <a:latin typeface="+mn-lt"/>
              </a:rPr>
              <a:t>Stockage des informations par l'informatique</a:t>
            </a:r>
          </a:p>
          <a:p>
            <a:pPr marL="342900" lvl="1" indent="-342900">
              <a:lnSpc>
                <a:spcPct val="100000"/>
              </a:lnSpc>
              <a:buFont typeface="Arial" panose="020B0604020202020204" pitchFamily="34" charset="0"/>
              <a:buChar char="•"/>
            </a:pPr>
            <a:r>
              <a:rPr lang="en-US" sz="2100" dirty="0">
                <a:solidFill>
                  <a:schemeClr val="tx1"/>
                </a:solidFill>
                <a:latin typeface="+mn-lt"/>
              </a:rPr>
              <a:t>Accès au dossier détenu au niveau central et au dossier détenu par l'EDP</a:t>
            </a:r>
          </a:p>
          <a:p>
            <a:pPr lvl="1">
              <a:buFont typeface="Wingdings" panose="05000000000000000000" pitchFamily="2" charset="2"/>
              <a:buChar char="Ø"/>
            </a:pPr>
            <a:r>
              <a:rPr lang="en-US" dirty="0">
                <a:latin typeface="+mn-lt"/>
              </a:rPr>
              <a:t>pour le suspect/accusé ?, pour les autres participants à la même procédure pénale ?, pour les autres PDE ?, pour les institutions, organes et organismes de l'Union ?, pour les autorités nationales ? </a:t>
            </a:r>
          </a:p>
          <a:p>
            <a:pPr marL="342900" lvl="1" indent="-342900">
              <a:lnSpc>
                <a:spcPct val="110000"/>
              </a:lnSpc>
              <a:buFont typeface="Arial" panose="020B0604020202020204" pitchFamily="34" charset="0"/>
              <a:buChar char="•"/>
            </a:pPr>
            <a:r>
              <a:rPr lang="en-US" sz="2100" dirty="0">
                <a:solidFill>
                  <a:schemeClr val="tx1"/>
                </a:solidFill>
                <a:latin typeface="+mn-lt"/>
              </a:rPr>
              <a:t>Questions techniques et pratiques :</a:t>
            </a:r>
          </a:p>
          <a:p>
            <a:pPr lvl="1">
              <a:buFont typeface="Wingdings" panose="05000000000000000000" pitchFamily="2" charset="2"/>
              <a:buChar char="Ø"/>
            </a:pPr>
            <a:r>
              <a:rPr lang="en-US" dirty="0">
                <a:latin typeface="+mn-lt"/>
              </a:rPr>
              <a:t> électronique ou sur papier ? ; différents niveaux de numérisation parmi les États membres ?</a:t>
            </a:r>
          </a:p>
          <a:p>
            <a:pPr lvl="1">
              <a:buFont typeface="Wingdings" panose="05000000000000000000" pitchFamily="2" charset="2"/>
              <a:buChar char="Ø"/>
            </a:pPr>
            <a:r>
              <a:rPr lang="en-US" dirty="0">
                <a:latin typeface="+mn-lt"/>
              </a:rPr>
              <a:t>Capacité de stockage ?, quels serveurs seront utilisés ?</a:t>
            </a:r>
          </a:p>
          <a:p>
            <a:pPr lvl="1">
              <a:buFont typeface="Wingdings" panose="05000000000000000000" pitchFamily="2" charset="2"/>
              <a:buChar char="Ø"/>
            </a:pPr>
            <a:r>
              <a:rPr lang="en-US" dirty="0">
                <a:latin typeface="+mn-lt"/>
              </a:rPr>
              <a:t>Diversité des systèmes de gestion des dossiers entre et également au sein des États membres (fédéralistes) ?</a:t>
            </a:r>
          </a:p>
          <a:p>
            <a:pPr marL="342900" lvl="1" indent="-342900">
              <a:lnSpc>
                <a:spcPct val="100000"/>
              </a:lnSpc>
              <a:buFont typeface="Arial" panose="020B0604020202020204" pitchFamily="34" charset="0"/>
              <a:buChar char="•"/>
            </a:pPr>
            <a:r>
              <a:rPr lang="en-US" sz="2100" dirty="0">
                <a:solidFill>
                  <a:schemeClr val="tx1"/>
                </a:solidFill>
                <a:latin typeface="+mn-lt"/>
              </a:rPr>
              <a:t>Quel est le régime juridique applicable en matière de protection des données ?</a:t>
            </a:r>
          </a:p>
          <a:p>
            <a:pPr marL="0" indent="0">
              <a:buNone/>
            </a:pPr>
            <a:endParaRPr lang="en-US" sz="1800" dirty="0">
              <a:solidFill>
                <a:prstClr val="black"/>
              </a:solidFill>
            </a:endParaRPr>
          </a:p>
        </p:txBody>
      </p:sp>
      <p:sp>
        <p:nvSpPr>
          <p:cNvPr id="5" name="Dia számának helye 4">
            <a:extLst>
              <a:ext uri="{FF2B5EF4-FFF2-40B4-BE49-F238E27FC236}">
                <a16:creationId xmlns:a16="http://schemas.microsoft.com/office/drawing/2014/main" id="{6731BC34-49B1-4510-9B25-95045196739C}"/>
              </a:ext>
            </a:extLst>
          </p:cNvPr>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1912410826"/>
      </p:ext>
    </p:extLst>
  </p:cSld>
  <p:clrMapOvr>
    <a:masterClrMapping/>
  </p:clrMapOvr>
</p:sld>
</file>

<file path=ppt/slides/slide3121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67159"/>
            <a:ext cx="9967452" cy="839016"/>
          </a:xfrm>
        </p:spPr>
        <p:txBody>
          <a:bodyPr>
            <a:normAutofit/>
          </a:bodyPr>
          <a:lstStyle/>
          <a:p>
            <a:r>
              <a:rPr lang="en-US" dirty="0"/>
              <a:t>Introduction</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en-US" sz="1800" dirty="0">
                <a:latin typeface="+mn-lt"/>
              </a:rPr>
              <a:t>Principe de base : </a:t>
            </a:r>
          </a:p>
          <a:p>
            <a:pPr marL="0" indent="0">
              <a:buNone/>
            </a:pPr>
            <a:r>
              <a:rPr lang="en-US" sz="1800" b="1" dirty="0">
                <a:solidFill>
                  <a:prstClr val="black"/>
                </a:solidFill>
                <a:latin typeface="+mn-lt"/>
              </a:rPr>
              <a:t>Article </a:t>
            </a:r>
            <a:r>
              <a:rPr lang="en-GB" sz="1800" b="1" dirty="0">
                <a:latin typeface="+mn-lt"/>
              </a:rPr>
              <a:t>5(3) du règlement OEPP </a:t>
            </a:r>
            <a:r>
              <a:rPr lang="en-GB" sz="1800" dirty="0">
                <a:latin typeface="+mn-lt"/>
              </a:rPr>
              <a:t>:</a:t>
            </a:r>
            <a:endParaRPr lang="de-DE" sz="1800" dirty="0">
              <a:solidFill>
                <a:srgbClr val="000000"/>
              </a:solidFill>
              <a:latin typeface="+mn-lt"/>
            </a:endParaRPr>
          </a:p>
          <a:p>
            <a:pPr marL="0" indent="0">
              <a:buNone/>
            </a:pPr>
            <a:r>
              <a:rPr lang="en-US" sz="1800" dirty="0">
                <a:solidFill>
                  <a:srgbClr val="000000"/>
                </a:solidFill>
                <a:latin typeface="+mn-lt"/>
              </a:rPr>
              <a:t>"Les enquêtes et les poursuites au nom de l'OEPP sont régies par le </a:t>
            </a:r>
            <a:r>
              <a:rPr lang="en-US" sz="1800" b="1" dirty="0">
                <a:solidFill>
                  <a:srgbClr val="000000"/>
                </a:solidFill>
                <a:latin typeface="+mn-lt"/>
              </a:rPr>
              <a:t>présent règlement</a:t>
            </a:r>
            <a:r>
              <a:rPr lang="en-US" sz="1800" dirty="0">
                <a:solidFill>
                  <a:srgbClr val="000000"/>
                </a:solidFill>
                <a:latin typeface="+mn-lt"/>
              </a:rPr>
              <a:t>. </a:t>
            </a:r>
            <a:r>
              <a:rPr lang="en-US" sz="1800" b="1" dirty="0">
                <a:solidFill>
                  <a:srgbClr val="000000"/>
                </a:solidFill>
                <a:latin typeface="+mn-lt"/>
              </a:rPr>
              <a:t>Le droit national s'applique dans la mesure où une question n'est pas régie par le présent règlement</a:t>
            </a:r>
            <a:r>
              <a:rPr lang="en-US" sz="1800" dirty="0">
                <a:solidFill>
                  <a:srgbClr val="000000"/>
                </a:solidFill>
                <a:latin typeface="+mn-lt"/>
              </a:rPr>
              <a:t>. </a:t>
            </a:r>
            <a:r>
              <a:rPr lang="en-US" sz="1800" dirty="0">
                <a:solidFill>
                  <a:srgbClr val="000000"/>
                </a:solidFill>
                <a:latin typeface="+mn-lt"/>
              </a:rPr>
              <a:t>Sauf disposition contraire du présent règlement, le droit national applicable est celui de l'</a:t>
            </a:r>
            <a:r>
              <a:rPr lang="en-US" sz="1800" b="1" dirty="0">
                <a:solidFill>
                  <a:srgbClr val="000000"/>
                </a:solidFill>
                <a:latin typeface="+mn-lt"/>
              </a:rPr>
              <a:t>État membre dont le procureur délégué européen traite l'affaire conformément à l'</a:t>
            </a:r>
            <a:r>
              <a:rPr lang="en-US" sz="1800" dirty="0">
                <a:solidFill>
                  <a:srgbClr val="000000"/>
                </a:solidFill>
                <a:latin typeface="+mn-lt"/>
              </a:rPr>
              <a:t>article 13, paragraphe 1. Lorsqu'une matière est régie à la fois par le droit national et par le présent règlement, ce dernier prévaut."</a:t>
            </a:r>
            <a:endParaRPr lang="en-US" sz="1800" b="1" dirty="0">
              <a:solidFill>
                <a:prstClr val="black"/>
              </a:solidFill>
              <a:latin typeface="+mn-lt"/>
            </a:endParaRPr>
          </a:p>
          <a:p>
            <a:pPr marL="0" indent="0">
              <a:buNone/>
            </a:pPr>
            <a:endParaRPr lang="en-US" sz="1800" dirty="0">
              <a:latin typeface="+mn-lt"/>
            </a:endParaRPr>
          </a:p>
          <a:p>
            <a:pPr marL="0" indent="0">
              <a:buNone/>
            </a:pPr>
            <a:r>
              <a:rPr lang="en-US" sz="1800" b="1" dirty="0">
                <a:latin typeface="+mn-lt"/>
              </a:rPr>
              <a:t>Mais quelles sont les règles applicables au traitement de l'information ? </a:t>
            </a:r>
            <a:r>
              <a:rPr lang="en-US" sz="1800" dirty="0">
                <a:latin typeface="+mn-lt"/>
              </a:rPr>
              <a:t>en particulier :</a:t>
            </a:r>
          </a:p>
          <a:p>
            <a:pPr marL="342900" lvl="1" indent="-342900">
              <a:lnSpc>
                <a:spcPct val="80000"/>
              </a:lnSpc>
              <a:buFont typeface="Arial" panose="020B0604020202020204" pitchFamily="34" charset="0"/>
              <a:buChar char="•"/>
            </a:pPr>
            <a:endParaRPr lang="en-GB" sz="1900" dirty="0">
              <a:solidFill>
                <a:schemeClr val="tx1"/>
              </a:solidFill>
              <a:latin typeface="+mn-lt"/>
            </a:endParaRPr>
          </a:p>
          <a:p>
            <a:pPr marL="342900" lvl="1" indent="-342900">
              <a:lnSpc>
                <a:spcPct val="80000"/>
              </a:lnSpc>
              <a:buFont typeface="Arial" panose="020B0604020202020204" pitchFamily="34" charset="0"/>
              <a:buChar char="•"/>
            </a:pPr>
            <a:r>
              <a:rPr lang="en-GB" sz="1900" dirty="0">
                <a:solidFill>
                  <a:schemeClr val="tx1"/>
                </a:solidFill>
                <a:latin typeface="+mn-lt"/>
              </a:rPr>
              <a:t>sur le </a:t>
            </a:r>
            <a:r>
              <a:rPr lang="en-US" sz="1900" dirty="0">
                <a:solidFill>
                  <a:schemeClr val="tx1"/>
                </a:solidFill>
                <a:latin typeface="+mn-lt"/>
              </a:rPr>
              <a:t>système de gestion des cas de </a:t>
            </a:r>
            <a:r>
              <a:rPr lang="en-GB" sz="1900" dirty="0">
                <a:solidFill>
                  <a:schemeClr val="tx1"/>
                </a:solidFill>
                <a:latin typeface="+mn-lt"/>
              </a:rPr>
              <a:t>l'OEPP</a:t>
            </a:r>
            <a:r>
              <a:rPr lang="en-US" sz="1900" dirty="0">
                <a:solidFill>
                  <a:schemeClr val="tx1"/>
                </a:solidFill>
                <a:latin typeface="+mn-lt"/>
              </a:rPr>
              <a:t>,</a:t>
            </a:r>
          </a:p>
          <a:p>
            <a:pPr marL="342900" lvl="1" indent="-342900">
              <a:lnSpc>
                <a:spcPct val="80000"/>
              </a:lnSpc>
              <a:buFont typeface="Arial" panose="020B0604020202020204" pitchFamily="34" charset="0"/>
              <a:buChar char="•"/>
            </a:pPr>
            <a:r>
              <a:rPr lang="en-US" sz="1900" dirty="0">
                <a:solidFill>
                  <a:schemeClr val="tx1"/>
                </a:solidFill>
                <a:latin typeface="+mn-lt"/>
              </a:rPr>
              <a:t>sur l'échange et les liens avec les systèmes nationaux</a:t>
            </a:r>
          </a:p>
          <a:p>
            <a:pPr marL="342900" lvl="1" indent="-342900">
              <a:lnSpc>
                <a:spcPct val="80000"/>
              </a:lnSpc>
              <a:buFont typeface="Arial" panose="020B0604020202020204" pitchFamily="34" charset="0"/>
              <a:buChar char="•"/>
            </a:pPr>
            <a:r>
              <a:rPr lang="en-US" sz="1900" dirty="0">
                <a:solidFill>
                  <a:schemeClr val="tx1"/>
                </a:solidFill>
                <a:latin typeface="+mn-lt"/>
              </a:rPr>
              <a:t>sur l'accès aux informations détenues par l'OEPP</a:t>
            </a:r>
            <a:br>
              <a:rPr lang="en-US" sz="1900" dirty="0">
                <a:solidFill>
                  <a:schemeClr val="tx1"/>
                </a:solidFill>
                <a:latin typeface="+mn-lt"/>
              </a:rPr>
            </a:br>
            <a:endParaRPr lang="en-US" sz="1900" dirty="0">
              <a:solidFill>
                <a:schemeClr val="tx1"/>
              </a:solidFill>
              <a:latin typeface="+mn-lt"/>
            </a:endParaRPr>
          </a:p>
          <a:p>
            <a:pPr marL="0" indent="0">
              <a:buNone/>
            </a:pPr>
            <a:endParaRPr lang="en-US" sz="1800" dirty="0"/>
          </a:p>
          <a:p>
            <a:pPr marL="0" indent="0">
              <a:buNone/>
            </a:pPr>
            <a:endParaRPr lang="en-US" sz="1800" dirty="0"/>
          </a:p>
          <a:p>
            <a:pPr marL="0" indent="0">
              <a:buNone/>
            </a:pPr>
            <a:endParaRPr lang="en-US" sz="1800" dirty="0">
              <a:solidFill>
                <a:prstClr val="black"/>
              </a:solidFill>
            </a:endParaRPr>
          </a:p>
        </p:txBody>
      </p:sp>
      <p:sp>
        <p:nvSpPr>
          <p:cNvPr id="5" name="Dia számának helye 4">
            <a:extLst>
              <a:ext uri="{FF2B5EF4-FFF2-40B4-BE49-F238E27FC236}">
                <a16:creationId xmlns:a16="http://schemas.microsoft.com/office/drawing/2014/main" id="{1D7F45CC-A909-4E57-950E-868F9275107C}"/>
              </a:ext>
            </a:extLst>
          </p:cNvPr>
          <p:cNvSpPr>
            <a:spLocks noGrp="1"/>
          </p:cNvSpPr>
          <p:nvPr>
            <p:ph type="sldNum" sz="quarter" idx="12"/>
          </p:nvPr>
        </p:nvSpPr>
        <p:spPr/>
        <p:txBody>
          <a:bodyPr/>
          <a:lstStyle/>
          <a:p>
            <a:fld id="{6113E31D-E2AB-40D1-8B51-AFA5AFEF393A}" type="slidenum">
              <a:rPr lang="en-US" smtClean="0"/>
              <a:t>3</a:t>
            </a:fld>
            <a:endParaRPr lang="en-US" dirty="0"/>
          </a:p>
        </p:txBody>
      </p:sp>
    </p:spTree>
    <p:extLst>
      <p:ext uri="{BB962C8B-B14F-4D97-AF65-F5344CB8AC3E}">
        <p14:creationId xmlns:p14="http://schemas.microsoft.com/office/powerpoint/2010/main" val="2715017089"/>
      </p:ext>
    </p:extLst>
  </p:cSld>
  <p:clrMapOvr>
    <a:masterClrMapping/>
  </p:clrMapOvr>
</p:sld>
</file>

<file path=ppt/slides/slide49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78734"/>
            <a:ext cx="9967452" cy="839016"/>
          </a:xfrm>
        </p:spPr>
        <p:txBody>
          <a:bodyPr>
            <a:normAutofit/>
          </a:bodyPr>
          <a:lstStyle/>
          <a:p>
            <a:r>
              <a:rPr lang="de-DE" dirty="0"/>
              <a:t>Question 1 </a:t>
            </a:r>
            <a:r>
              <a:rPr lang="de-DE" dirty="0">
                <a:solidFill>
                  <a:schemeClr val="tx1"/>
                </a:solidFill>
              </a:rPr>
              <a:t>- Dossiers informatiques</a:t>
            </a:r>
          </a:p>
        </p:txBody>
      </p:sp>
      <p:sp>
        <p:nvSpPr>
          <p:cNvPr id="3" name="Inhaltsplatzhalter 2"/>
          <p:cNvSpPr>
            <a:spLocks noGrp="1"/>
          </p:cNvSpPr>
          <p:nvPr>
            <p:ph idx="1"/>
          </p:nvPr>
        </p:nvSpPr>
        <p:spPr/>
        <p:txBody>
          <a:bodyPr>
            <a:normAutofit/>
          </a:bodyPr>
          <a:lstStyle/>
          <a:p>
            <a:r>
              <a:rPr lang="en-US" sz="2400" dirty="0">
                <a:latin typeface="+mn-lt"/>
              </a:rPr>
              <a:t>À quoi ressemble un dossier informatique ? </a:t>
            </a:r>
          </a:p>
          <a:p>
            <a:pPr marL="914400" lvl="1" indent="-457200">
              <a:buFont typeface="+mj-lt"/>
              <a:buAutoNum type="alphaLcPeriod"/>
            </a:pPr>
            <a:r>
              <a:rPr lang="en-US" sz="2000" dirty="0">
                <a:latin typeface="+mn-lt"/>
              </a:rPr>
              <a:t>Les PDE travaillent avec les mêmes dossiers qu'ils utiliseraient dans leurs propres affaires nationales.</a:t>
            </a:r>
          </a:p>
          <a:p>
            <a:pPr marL="914400" lvl="1" indent="-457200">
              <a:buFont typeface="+mj-lt"/>
              <a:buAutoNum type="alphaLcPeriod"/>
            </a:pPr>
            <a:r>
              <a:rPr lang="en-US" sz="2000" dirty="0">
                <a:latin typeface="+mn-lt"/>
              </a:rPr>
              <a:t>Tous les PDE gèrent leurs dossiers de la même manière et conformément aux dispositions applicables du règlement de l'OEPP, les détails étant fixés par le Collège de l'OEPP dans le règlement intérieur.</a:t>
            </a:r>
          </a:p>
          <a:p>
            <a:pPr marL="914400" lvl="1" indent="-457200">
              <a:buFont typeface="+mj-lt"/>
              <a:buAutoNum type="alphaLcPeriod"/>
            </a:pPr>
            <a:r>
              <a:rPr lang="en-US" sz="2000" dirty="0">
                <a:latin typeface="+mn-lt"/>
              </a:rPr>
              <a:t>Il n'existe pas de dossier de l'EDP. Les EDP traitent toutes les informations relatives à leur cas par le biais du "système de gestion des cas" électronique central de l'OEPP.</a:t>
            </a:r>
          </a:p>
          <a:p>
            <a:pPr marL="457200" lvl="1" indent="0">
              <a:buNone/>
            </a:pPr>
            <a:endParaRPr lang="de-DE" sz="2000" dirty="0">
              <a:latin typeface="+mn-lt"/>
            </a:endParaRPr>
          </a:p>
          <a:p>
            <a:pPr lvl="0">
              <a:buFont typeface="Wingdings" panose="05000000000000000000" pitchFamily="2" charset="2"/>
              <a:buChar char="Ø"/>
            </a:pPr>
            <a:endParaRPr lang="en-US" sz="1800" dirty="0">
              <a:solidFill>
                <a:prstClr val="black"/>
              </a:solidFill>
              <a:latin typeface="+mn-lt"/>
            </a:endParaRPr>
          </a:p>
          <a:p>
            <a:endParaRPr lang="de-DE" dirty="0"/>
          </a:p>
        </p:txBody>
      </p:sp>
      <p:sp>
        <p:nvSpPr>
          <p:cNvPr id="5" name="Dia számának helye 4">
            <a:extLst>
              <a:ext uri="{FF2B5EF4-FFF2-40B4-BE49-F238E27FC236}">
                <a16:creationId xmlns:a16="http://schemas.microsoft.com/office/drawing/2014/main" id="{5C52DF19-38CC-4D09-9DA5-525AFDE384B9}"/>
              </a:ext>
            </a:extLst>
          </p:cNvPr>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3996919848"/>
      </p:ext>
    </p:extLst>
  </p:cSld>
  <p:clrMapOvr>
    <a:masterClrMapping/>
  </p:clrMapOvr>
</p:sld>
</file>

<file path=ppt/slides/slide57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384859"/>
            <a:ext cx="9967452" cy="998168"/>
          </a:xfrm>
        </p:spPr>
        <p:txBody>
          <a:bodyPr>
            <a:normAutofit/>
          </a:bodyPr>
          <a:lstStyle/>
          <a:p>
            <a:r>
              <a:rPr lang="de-DE" dirty="0"/>
              <a:t>Question 1 - et </a:t>
            </a:r>
            <a:r>
              <a:rPr lang="de-DE" dirty="0" err="1"/>
              <a:t>réponse</a:t>
            </a:r>
            <a:endParaRPr lang="de-DE" dirty="0"/>
          </a:p>
        </p:txBody>
      </p:sp>
      <p:sp>
        <p:nvSpPr>
          <p:cNvPr id="3" name="Inhaltsplatzhalter 2"/>
          <p:cNvSpPr>
            <a:spLocks noGrp="1"/>
          </p:cNvSpPr>
          <p:nvPr>
            <p:ph idx="1"/>
          </p:nvPr>
        </p:nvSpPr>
        <p:spPr/>
        <p:txBody>
          <a:bodyPr>
            <a:normAutofit fontScale="62500" lnSpcReduction="20000"/>
          </a:bodyPr>
          <a:lstStyle/>
          <a:p>
            <a:r>
              <a:rPr lang="en-US" sz="2400" dirty="0">
                <a:latin typeface="+mn-lt"/>
              </a:rPr>
              <a:t>À quoi ressemble un dossier informatique ?</a:t>
            </a:r>
          </a:p>
          <a:p>
            <a:pPr marL="0" indent="0">
              <a:buNone/>
            </a:pPr>
            <a:r>
              <a:rPr lang="en-US" sz="2400" u="sng" dirty="0">
                <a:solidFill>
                  <a:prstClr val="black"/>
                </a:solidFill>
                <a:latin typeface="+mn-lt"/>
              </a:rPr>
              <a:t>En principe, la réponse la plus appropriée semble être a. </a:t>
            </a:r>
            <a:r>
              <a:rPr lang="en-US" sz="2400" dirty="0">
                <a:solidFill>
                  <a:prstClr val="black"/>
                </a:solidFill>
                <a:latin typeface="+mn-lt"/>
              </a:rPr>
              <a:t>, (les </a:t>
            </a:r>
            <a:r>
              <a:rPr lang="en-US" sz="2400" dirty="0">
                <a:latin typeface="+mn-lt"/>
              </a:rPr>
              <a:t>PDE travaillent avec les mêmes dossiers qu'ils utiliseraient dans leurs propres affaires nationales), </a:t>
            </a:r>
            <a:r>
              <a:rPr lang="en-US" sz="2400" dirty="0">
                <a:solidFill>
                  <a:prstClr val="black"/>
                </a:solidFill>
                <a:latin typeface="+mn-lt"/>
              </a:rPr>
              <a:t>voir l'</a:t>
            </a:r>
            <a:r>
              <a:rPr lang="en-US" sz="2400" b="1" dirty="0">
                <a:solidFill>
                  <a:prstClr val="black"/>
                </a:solidFill>
                <a:latin typeface="+mn-lt"/>
              </a:rPr>
              <a:t>article </a:t>
            </a:r>
            <a:r>
              <a:rPr lang="en-GB" sz="2400" b="1" dirty="0">
                <a:latin typeface="+mn-lt"/>
              </a:rPr>
              <a:t>43(2) </a:t>
            </a:r>
            <a:r>
              <a:rPr lang="en-GB" sz="2400" dirty="0">
                <a:latin typeface="+mn-lt"/>
              </a:rPr>
              <a:t>du règlement de l'OEPP : </a:t>
            </a:r>
            <a:endParaRPr lang="en-US" sz="2400" b="1" dirty="0">
              <a:solidFill>
                <a:prstClr val="black"/>
              </a:solidFill>
              <a:latin typeface="+mn-lt"/>
            </a:endParaRPr>
          </a:p>
          <a:p>
            <a:r>
              <a:rPr lang="en-US" sz="2400" dirty="0">
                <a:solidFill>
                  <a:srgbClr val="000000"/>
                </a:solidFill>
                <a:latin typeface="+mn-lt"/>
              </a:rPr>
              <a:t>(2) : " Le </a:t>
            </a:r>
            <a:r>
              <a:rPr lang="en-US" sz="2400" b="1" dirty="0">
                <a:solidFill>
                  <a:srgbClr val="000000"/>
                </a:solidFill>
                <a:latin typeface="+mn-lt"/>
              </a:rPr>
              <a:t>dossier de l'affaire </a:t>
            </a:r>
            <a:r>
              <a:rPr lang="en-US" sz="2400" dirty="0">
                <a:solidFill>
                  <a:srgbClr val="000000"/>
                </a:solidFill>
                <a:latin typeface="+mn-lt"/>
              </a:rPr>
              <a:t>est géré par le procureur délégué européen de traitement conformément à la </a:t>
            </a:r>
            <a:r>
              <a:rPr lang="en-US" sz="2400" b="1" dirty="0">
                <a:solidFill>
                  <a:srgbClr val="000000"/>
                </a:solidFill>
                <a:latin typeface="+mn-lt"/>
              </a:rPr>
              <a:t>loi de son État membre</a:t>
            </a:r>
            <a:r>
              <a:rPr lang="en-US" sz="2400" dirty="0">
                <a:solidFill>
                  <a:srgbClr val="000000"/>
                </a:solidFill>
                <a:latin typeface="+mn-lt"/>
              </a:rPr>
              <a:t>. </a:t>
            </a:r>
          </a:p>
          <a:p>
            <a:r>
              <a:rPr lang="en-US" sz="2400" dirty="0">
                <a:solidFill>
                  <a:srgbClr val="000000"/>
                </a:solidFill>
                <a:latin typeface="+mn-lt"/>
              </a:rPr>
              <a:t>Mais ce paragraphe se poursuit : "... Le </a:t>
            </a:r>
            <a:r>
              <a:rPr lang="en-US" sz="2400" b="1" dirty="0">
                <a:solidFill>
                  <a:srgbClr val="000000"/>
                </a:solidFill>
                <a:latin typeface="+mn-lt"/>
              </a:rPr>
              <a:t>règlement intérieur </a:t>
            </a:r>
            <a:r>
              <a:rPr lang="en-US" sz="2400" dirty="0">
                <a:solidFill>
                  <a:srgbClr val="000000"/>
                </a:solidFill>
                <a:latin typeface="+mn-lt"/>
              </a:rPr>
              <a:t>de l'OEPP peut inclure des </a:t>
            </a:r>
            <a:r>
              <a:rPr lang="en-US" sz="2400" b="1" dirty="0">
                <a:solidFill>
                  <a:srgbClr val="000000"/>
                </a:solidFill>
                <a:latin typeface="+mn-lt"/>
              </a:rPr>
              <a:t>règles relatives à l'</a:t>
            </a:r>
            <a:r>
              <a:rPr lang="en-US" sz="2400" b="1" dirty="0" err="1">
                <a:solidFill>
                  <a:srgbClr val="000000"/>
                </a:solidFill>
                <a:latin typeface="+mn-lt"/>
              </a:rPr>
              <a:t>organisation </a:t>
            </a:r>
            <a:r>
              <a:rPr lang="en-US" sz="2400" b="1" dirty="0">
                <a:solidFill>
                  <a:srgbClr val="000000"/>
                </a:solidFill>
                <a:latin typeface="+mn-lt"/>
              </a:rPr>
              <a:t>et à la gestion des dossiers dans la </a:t>
            </a:r>
            <a:r>
              <a:rPr lang="en-US" sz="2400" dirty="0">
                <a:solidFill>
                  <a:srgbClr val="000000"/>
                </a:solidFill>
                <a:latin typeface="+mn-lt"/>
              </a:rPr>
              <a:t>mesure </a:t>
            </a:r>
            <a:r>
              <a:rPr lang="en-US" sz="2400" b="1" dirty="0">
                <a:solidFill>
                  <a:srgbClr val="000000"/>
                </a:solidFill>
                <a:latin typeface="+mn-lt"/>
              </a:rPr>
              <a:t>nécessaire pour assurer le fonctionnement de l'OEPP en tant qu'office unique</a:t>
            </a:r>
            <a:r>
              <a:rPr lang="en-US" sz="2400" dirty="0">
                <a:solidFill>
                  <a:srgbClr val="000000"/>
                </a:solidFill>
                <a:latin typeface="+mn-lt"/>
              </a:rPr>
              <a:t>."</a:t>
            </a:r>
          </a:p>
          <a:p>
            <a:pPr marL="0" indent="0">
              <a:buNone/>
            </a:pPr>
            <a:r>
              <a:rPr lang="en-US" sz="2400" dirty="0">
                <a:solidFill>
                  <a:prstClr val="black"/>
                </a:solidFill>
                <a:latin typeface="+mn-lt"/>
              </a:rPr>
              <a:t>Le CMS central reflète le dossier de l'EDP mais le dossier réel est celui de l'EDP, voir Art. 43(3) du </a:t>
            </a:r>
            <a:r>
              <a:rPr lang="en-GB" sz="2400" dirty="0">
                <a:latin typeface="+mn-lt"/>
              </a:rPr>
              <a:t>règlement de l'OEPP :</a:t>
            </a:r>
            <a:endParaRPr lang="en-US" sz="2400" dirty="0">
              <a:solidFill>
                <a:prstClr val="black"/>
              </a:solidFill>
              <a:latin typeface="+mn-lt"/>
            </a:endParaRPr>
          </a:p>
          <a:p>
            <a:r>
              <a:rPr lang="en-US" sz="2400" dirty="0">
                <a:solidFill>
                  <a:srgbClr val="000000"/>
                </a:solidFill>
                <a:latin typeface="+mn-lt"/>
              </a:rPr>
              <a:t>(3) : "Le </a:t>
            </a:r>
            <a:r>
              <a:rPr lang="en-US" sz="2400" b="1" dirty="0">
                <a:solidFill>
                  <a:srgbClr val="000000"/>
                </a:solidFill>
                <a:latin typeface="+mn-lt"/>
              </a:rPr>
              <a:t>système de gestion des affaires </a:t>
            </a:r>
            <a:r>
              <a:rPr lang="en-US" sz="2400" dirty="0">
                <a:solidFill>
                  <a:srgbClr val="000000"/>
                </a:solidFill>
                <a:latin typeface="+mn-lt"/>
              </a:rPr>
              <a:t>de l'OEPP comprend toutes les informations et preuves du dossier de l'affaire qui peuvent être </a:t>
            </a:r>
            <a:r>
              <a:rPr lang="en-US" sz="2400" b="1" dirty="0">
                <a:solidFill>
                  <a:srgbClr val="000000"/>
                </a:solidFill>
                <a:latin typeface="+mn-lt"/>
              </a:rPr>
              <a:t>stockées électroniquement</a:t>
            </a:r>
            <a:r>
              <a:rPr lang="en-US" sz="2400" dirty="0">
                <a:solidFill>
                  <a:srgbClr val="000000"/>
                </a:solidFill>
                <a:latin typeface="+mn-lt"/>
              </a:rPr>
              <a:t>, afin de permettre à l'Office central d'exercer ses fonctions conformément au présent règlement. Le procureur délégué européen de traitement veille à ce que le contenu des informations du système de gestion des affaires </a:t>
            </a:r>
            <a:r>
              <a:rPr lang="en-US" sz="2400" b="1" dirty="0">
                <a:solidFill>
                  <a:srgbClr val="000000"/>
                </a:solidFill>
                <a:latin typeface="+mn-lt"/>
              </a:rPr>
              <a:t>reflète à tout moment le dossier de l'affaire</a:t>
            </a:r>
            <a:r>
              <a:rPr lang="en-US" sz="2400" dirty="0">
                <a:solidFill>
                  <a:srgbClr val="000000"/>
                </a:solidFill>
                <a:latin typeface="+mn-lt"/>
              </a:rPr>
              <a:t>, en particulier que les données personnelles opérationnelles contenues dans le système de gestion des affaires soient effacées ou rectifiées chaque fois que ces données ont été effacées ou rectifiées dans le dossier correspondant."</a:t>
            </a:r>
          </a:p>
          <a:p>
            <a:pPr marL="0" indent="0">
              <a:buNone/>
            </a:pPr>
            <a:r>
              <a:rPr lang="en-US" sz="2400" dirty="0">
                <a:solidFill>
                  <a:prstClr val="black"/>
                </a:solidFill>
                <a:latin typeface="+mn-lt"/>
              </a:rPr>
              <a:t>Et voir également l'</a:t>
            </a:r>
            <a:r>
              <a:rPr lang="en-US" sz="2400" b="1" dirty="0">
                <a:solidFill>
                  <a:prstClr val="black"/>
                </a:solidFill>
                <a:latin typeface="+mn-lt"/>
              </a:rPr>
              <a:t>article </a:t>
            </a:r>
            <a:r>
              <a:rPr lang="en-GB" sz="2400" b="1" dirty="0">
                <a:latin typeface="+mn-lt"/>
              </a:rPr>
              <a:t>28 : </a:t>
            </a:r>
            <a:endParaRPr lang="en-US" sz="2400" b="1" dirty="0">
              <a:solidFill>
                <a:prstClr val="black"/>
              </a:solidFill>
              <a:latin typeface="+mn-lt"/>
            </a:endParaRPr>
          </a:p>
          <a:p>
            <a:r>
              <a:rPr lang="en-US" sz="2400" dirty="0">
                <a:solidFill>
                  <a:srgbClr val="000000"/>
                </a:solidFill>
                <a:latin typeface="+mn-lt"/>
              </a:rPr>
              <a:t>(1) : "... Le procureur délégué européen traitant </a:t>
            </a:r>
            <a:r>
              <a:rPr lang="en-US" sz="2400" b="1" dirty="0">
                <a:solidFill>
                  <a:srgbClr val="000000"/>
                </a:solidFill>
                <a:latin typeface="+mn-lt"/>
              </a:rPr>
              <a:t>rend compte, par le biais du système de gestion des affaires, </a:t>
            </a:r>
            <a:r>
              <a:rPr lang="en-US" sz="2400" dirty="0">
                <a:solidFill>
                  <a:srgbClr val="000000"/>
                </a:solidFill>
                <a:latin typeface="+mn-lt"/>
              </a:rPr>
              <a:t>au procureur européen compétent et à la chambre permanente de </a:t>
            </a:r>
            <a:r>
              <a:rPr lang="en-US" sz="2400" b="1" dirty="0">
                <a:solidFill>
                  <a:srgbClr val="000000"/>
                </a:solidFill>
                <a:latin typeface="+mn-lt"/>
              </a:rPr>
              <a:t>tout développement significatif de </a:t>
            </a:r>
            <a:r>
              <a:rPr lang="en-US" sz="2400" dirty="0">
                <a:solidFill>
                  <a:srgbClr val="000000"/>
                </a:solidFill>
                <a:latin typeface="+mn-lt"/>
              </a:rPr>
              <a:t>l'affaire, selon les règles prévues par le règlement intérieur de l'OEPN." </a:t>
            </a:r>
          </a:p>
        </p:txBody>
      </p:sp>
      <p:sp>
        <p:nvSpPr>
          <p:cNvPr id="5" name="Dia számának helye 4">
            <a:extLst>
              <a:ext uri="{FF2B5EF4-FFF2-40B4-BE49-F238E27FC236}">
                <a16:creationId xmlns:a16="http://schemas.microsoft.com/office/drawing/2014/main" id="{46BB2FFD-8B95-484D-B41D-F8FCBD5012C6}"/>
              </a:ext>
            </a:extLst>
          </p:cNvPr>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510157828"/>
      </p:ext>
    </p:extLst>
  </p:cSld>
  <p:clrMapOvr>
    <a:masterClrMapping/>
  </p:clrMapOvr>
</p:sld>
</file>

<file path=ppt/slides/slide64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00605"/>
            <a:ext cx="9967452" cy="998168"/>
          </a:xfrm>
        </p:spPr>
        <p:txBody>
          <a:bodyPr>
            <a:normAutofit/>
          </a:bodyPr>
          <a:lstStyle/>
          <a:p>
            <a:r>
              <a:rPr lang="en-US" dirty="0"/>
              <a:t>Système de gestion des cas</a:t>
            </a:r>
            <a:endParaRPr lang="de-DE" dirty="0"/>
          </a:p>
        </p:txBody>
      </p:sp>
      <p:sp>
        <p:nvSpPr>
          <p:cNvPr id="3" name="Inhaltsplatzhalter 2"/>
          <p:cNvSpPr>
            <a:spLocks noGrp="1"/>
          </p:cNvSpPr>
          <p:nvPr>
            <p:ph idx="1"/>
          </p:nvPr>
        </p:nvSpPr>
        <p:spPr/>
        <p:txBody>
          <a:bodyPr>
            <a:normAutofit/>
          </a:bodyPr>
          <a:lstStyle/>
          <a:p>
            <a:pPr marL="0" indent="0">
              <a:spcBef>
                <a:spcPts val="200"/>
              </a:spcBef>
              <a:buNone/>
            </a:pPr>
            <a:r>
              <a:rPr lang="en-US" sz="1800" b="1" dirty="0">
                <a:solidFill>
                  <a:schemeClr val="tx1"/>
                </a:solidFill>
                <a:latin typeface="+mn-lt"/>
              </a:rPr>
              <a:t>Article </a:t>
            </a:r>
            <a:r>
              <a:rPr lang="en-GB" sz="1800" b="1" dirty="0">
                <a:solidFill>
                  <a:schemeClr val="tx1"/>
                </a:solidFill>
                <a:latin typeface="+mn-lt"/>
              </a:rPr>
              <a:t>44 </a:t>
            </a:r>
            <a:r>
              <a:rPr lang="en-GB" sz="1800" dirty="0">
                <a:latin typeface="+mn-lt"/>
              </a:rPr>
              <a:t>du Règlement OEPP </a:t>
            </a:r>
            <a:r>
              <a:rPr lang="en-GB" sz="1800" dirty="0">
                <a:solidFill>
                  <a:schemeClr val="tx1"/>
                </a:solidFill>
                <a:latin typeface="+mn-lt"/>
              </a:rPr>
              <a:t>- </a:t>
            </a:r>
            <a:r>
              <a:rPr lang="en-GB" sz="1800" b="1" dirty="0">
                <a:solidFill>
                  <a:schemeClr val="tx1"/>
                </a:solidFill>
                <a:latin typeface="+mn-lt"/>
              </a:rPr>
              <a:t>Système de gestion des cas :</a:t>
            </a:r>
          </a:p>
          <a:p>
            <a:pPr marL="0" indent="0">
              <a:spcBef>
                <a:spcPts val="200"/>
              </a:spcBef>
              <a:buNone/>
            </a:pPr>
            <a:r>
              <a:rPr lang="en-US" sz="1800" dirty="0">
                <a:solidFill>
                  <a:schemeClr val="tx1"/>
                </a:solidFill>
                <a:latin typeface="+mn-lt"/>
              </a:rPr>
              <a:t>(</a:t>
            </a:r>
            <a:r>
              <a:rPr lang="en-GB" sz="1800" dirty="0">
                <a:solidFill>
                  <a:schemeClr val="tx1"/>
                </a:solidFill>
                <a:latin typeface="+mn-lt"/>
              </a:rPr>
              <a:t>voir les dispositions similaires de l'article 23 du règlement Eurojust</a:t>
            </a:r>
            <a:r>
              <a:rPr lang="en-US" sz="1800" dirty="0">
                <a:solidFill>
                  <a:schemeClr val="tx1"/>
                </a:solidFill>
                <a:latin typeface="+mn-lt"/>
              </a:rPr>
              <a:t>).</a:t>
            </a:r>
          </a:p>
          <a:p>
            <a:pPr marL="342900" lvl="1" indent="-342900">
              <a:buFont typeface="Arial" panose="020B0604020202020204" pitchFamily="34" charset="0"/>
              <a:buChar char="•"/>
            </a:pPr>
            <a:r>
              <a:rPr lang="en-US" sz="1800" dirty="0">
                <a:solidFill>
                  <a:schemeClr val="tx1"/>
                </a:solidFill>
                <a:latin typeface="+mn-lt"/>
              </a:rPr>
              <a:t>(</a:t>
            </a:r>
            <a:r>
              <a:rPr lang="en-US" dirty="0">
                <a:latin typeface="+mn-lt"/>
              </a:rPr>
              <a:t>1) : Système de gestion des cas de l'OEPP (</a:t>
            </a:r>
            <a:r>
              <a:rPr lang="en-US" b="1" dirty="0">
                <a:latin typeface="+mn-lt"/>
              </a:rPr>
              <a:t>CMS</a:t>
            </a:r>
            <a:r>
              <a:rPr lang="en-US" dirty="0">
                <a:latin typeface="+mn-lt"/>
              </a:rPr>
              <a:t>), tenu et géré conformément aux règles établies dans le Règlement de l'OEPP et dans le règlement intérieur de l'OEPP.</a:t>
            </a:r>
          </a:p>
          <a:p>
            <a:pPr marL="342900" lvl="1" indent="-342900">
              <a:buFont typeface="Arial" panose="020B0604020202020204" pitchFamily="34" charset="0"/>
              <a:buChar char="•"/>
            </a:pPr>
            <a:r>
              <a:rPr lang="en-US" dirty="0">
                <a:latin typeface="+mn-lt"/>
              </a:rPr>
              <a:t>(2) : </a:t>
            </a:r>
            <a:r>
              <a:rPr lang="en-US" b="1" dirty="0">
                <a:latin typeface="+mn-lt"/>
              </a:rPr>
              <a:t>objectif du CMS </a:t>
            </a:r>
            <a:r>
              <a:rPr lang="en-US" dirty="0">
                <a:latin typeface="+mn-lt"/>
              </a:rPr>
              <a:t>- </a:t>
            </a:r>
            <a:r>
              <a:rPr lang="en-US" u="sng" dirty="0">
                <a:latin typeface="+mn-lt"/>
              </a:rPr>
              <a:t>objectifs internes de l'OEPP</a:t>
            </a:r>
          </a:p>
          <a:p>
            <a:pPr lvl="1">
              <a:buFont typeface="Wingdings" panose="05000000000000000000" pitchFamily="2" charset="2"/>
              <a:buChar char="Ø"/>
            </a:pPr>
            <a:r>
              <a:rPr lang="en-US" dirty="0">
                <a:latin typeface="+mn-lt"/>
              </a:rPr>
              <a:t>(a) : soutenir la gestion des enquêtes et des poursuites menées par l'OEPP, en particulier : les flux d'informations internes, et le soutien du travail d'enquête dans les cas transfrontaliers ;</a:t>
            </a:r>
          </a:p>
          <a:p>
            <a:pPr lvl="1">
              <a:buFont typeface="Wingdings" panose="05000000000000000000" pitchFamily="2" charset="2"/>
              <a:buChar char="Ø"/>
            </a:pPr>
            <a:r>
              <a:rPr lang="en-US" dirty="0">
                <a:latin typeface="+mn-lt"/>
              </a:rPr>
              <a:t>(b) : accès sécurisé aux informations sur les enquêtes et les poursuites au Bureau central et par les procureurs délégués européens (PDE) ;</a:t>
            </a:r>
          </a:p>
          <a:p>
            <a:pPr lvl="1">
              <a:buFont typeface="Wingdings" panose="05000000000000000000" pitchFamily="2" charset="2"/>
              <a:buChar char="Ø"/>
            </a:pPr>
            <a:r>
              <a:rPr lang="en-US" dirty="0">
                <a:latin typeface="+mn-lt"/>
              </a:rPr>
              <a:t>(c) : recoupement d'informations et extraction de données à des fins d'analyse opérationnelle et de statistiques ;</a:t>
            </a:r>
          </a:p>
          <a:p>
            <a:pPr lvl="1">
              <a:buFont typeface="Wingdings" panose="05000000000000000000" pitchFamily="2" charset="2"/>
              <a:buChar char="Ø"/>
            </a:pPr>
            <a:r>
              <a:rPr lang="en-US" dirty="0">
                <a:latin typeface="+mn-lt"/>
              </a:rPr>
              <a:t>(d) : contrôle de la protection des données par l'OEPP</a:t>
            </a:r>
          </a:p>
          <a:p>
            <a:pPr marL="0" lvl="1" indent="0">
              <a:spcAft>
                <a:spcPts val="200"/>
              </a:spcAft>
              <a:buSzPct val="100000"/>
              <a:buNone/>
            </a:pPr>
            <a:r>
              <a:rPr lang="de-DE" dirty="0">
                <a:solidFill>
                  <a:schemeClr val="tx1"/>
                </a:solidFill>
                <a:latin typeface="+mn-lt"/>
              </a:rPr>
              <a:t>Voir les </a:t>
            </a:r>
            <a:r>
              <a:rPr lang="de-DE" dirty="0" err="1">
                <a:solidFill>
                  <a:schemeClr val="tx1"/>
                </a:solidFill>
                <a:latin typeface="+mn-lt"/>
              </a:rPr>
              <a:t>articles </a:t>
            </a:r>
            <a:r>
              <a:rPr lang="de-DE" dirty="0">
                <a:solidFill>
                  <a:schemeClr val="tx1"/>
                </a:solidFill>
                <a:latin typeface="+mn-lt"/>
              </a:rPr>
              <a:t>61 et 62 </a:t>
            </a:r>
            <a:r>
              <a:rPr lang="de-DE" dirty="0" err="1">
                <a:solidFill>
                  <a:schemeClr val="tx1"/>
                </a:solidFill>
                <a:latin typeface="+mn-lt"/>
              </a:rPr>
              <a:t>de </a:t>
            </a:r>
            <a:r>
              <a:rPr lang="de-DE" dirty="0" err="1">
                <a:solidFill>
                  <a:schemeClr val="tx1"/>
                </a:solidFill>
                <a:latin typeface="+mn-lt"/>
              </a:rPr>
              <a:t>l'</a:t>
            </a:r>
            <a:r>
              <a:rPr lang="en-US" dirty="0">
                <a:solidFill>
                  <a:schemeClr val="tx1"/>
                </a:solidFill>
                <a:latin typeface="+mn-lt"/>
              </a:rPr>
              <a:t>IRP - Règlement intérieur (Décision 003/2020 du Collège) sur la CMS</a:t>
            </a:r>
            <a:r>
              <a:rPr lang="de-DE" dirty="0">
                <a:solidFill>
                  <a:schemeClr val="tx1"/>
                </a:solidFill>
                <a:latin typeface="+mn-lt"/>
              </a:rPr>
              <a:t>.</a:t>
            </a:r>
            <a:endParaRPr lang="en-US" dirty="0">
              <a:solidFill>
                <a:schemeClr val="tx1"/>
              </a:solidFill>
              <a:latin typeface="+mn-lt"/>
            </a:endParaRPr>
          </a:p>
        </p:txBody>
      </p:sp>
      <p:sp>
        <p:nvSpPr>
          <p:cNvPr id="5" name="Dia számának helye 4">
            <a:extLst>
              <a:ext uri="{FF2B5EF4-FFF2-40B4-BE49-F238E27FC236}">
                <a16:creationId xmlns:a16="http://schemas.microsoft.com/office/drawing/2014/main" id="{422A7F71-53EA-4B20-88FD-D7DA6246D2BE}"/>
              </a:ext>
            </a:extLst>
          </p:cNvPr>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663273690"/>
      </p:ext>
    </p:extLst>
  </p:cSld>
  <p:clrMapOvr>
    <a:masterClrMapping/>
  </p:clrMapOvr>
</p:sld>
</file>

<file path=ppt/slides/slide7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567160"/>
            <a:ext cx="9967452" cy="862165"/>
          </a:xfrm>
        </p:spPr>
        <p:txBody>
          <a:bodyPr>
            <a:normAutofit/>
          </a:bodyPr>
          <a:lstStyle/>
          <a:p>
            <a:r>
              <a:rPr lang="en-US" dirty="0"/>
              <a:t>Système de gestion des cas</a:t>
            </a:r>
            <a:endParaRPr lang="de-DE" dirty="0"/>
          </a:p>
        </p:txBody>
      </p:sp>
      <p:sp>
        <p:nvSpPr>
          <p:cNvPr id="3" name="Inhaltsplatzhalter 2"/>
          <p:cNvSpPr>
            <a:spLocks noGrp="1"/>
          </p:cNvSpPr>
          <p:nvPr>
            <p:ph idx="1"/>
          </p:nvPr>
        </p:nvSpPr>
        <p:spPr/>
        <p:txBody>
          <a:bodyPr>
            <a:normAutofit/>
          </a:bodyPr>
          <a:lstStyle/>
          <a:p>
            <a:pPr marL="0" indent="0">
              <a:buNone/>
            </a:pPr>
            <a:r>
              <a:rPr lang="en-US" sz="1800" b="1" dirty="0">
                <a:solidFill>
                  <a:schemeClr val="tx1"/>
                </a:solidFill>
                <a:latin typeface="+mn-lt"/>
              </a:rPr>
              <a:t>Article </a:t>
            </a:r>
            <a:r>
              <a:rPr lang="en-GB" sz="1800" b="1" dirty="0">
                <a:solidFill>
                  <a:schemeClr val="tx1"/>
                </a:solidFill>
                <a:latin typeface="+mn-lt"/>
              </a:rPr>
              <a:t>44 </a:t>
            </a:r>
            <a:r>
              <a:rPr lang="en-GB" sz="1800" dirty="0">
                <a:latin typeface="+mn-lt"/>
              </a:rPr>
              <a:t>du Règlement OEPP </a:t>
            </a:r>
            <a:r>
              <a:rPr lang="en-GB" sz="1800" dirty="0">
                <a:solidFill>
                  <a:schemeClr val="tx1"/>
                </a:solidFill>
                <a:latin typeface="+mn-lt"/>
              </a:rPr>
              <a:t>- </a:t>
            </a:r>
            <a:r>
              <a:rPr lang="en-GB" sz="1800" b="1" dirty="0">
                <a:solidFill>
                  <a:schemeClr val="tx1"/>
                </a:solidFill>
                <a:latin typeface="+mn-lt"/>
              </a:rPr>
              <a:t>Système de gestion des cas :</a:t>
            </a:r>
            <a:endParaRPr lang="en-US" sz="1800" b="1" dirty="0">
              <a:solidFill>
                <a:schemeClr val="tx1"/>
              </a:solidFill>
              <a:latin typeface="+mn-lt"/>
            </a:endParaRPr>
          </a:p>
          <a:p>
            <a:pPr marL="342900" lvl="1" indent="-342900">
              <a:buFont typeface="Arial" panose="020B0604020202020204" pitchFamily="34" charset="0"/>
              <a:buChar char="•"/>
            </a:pPr>
            <a:r>
              <a:rPr lang="en-US" dirty="0">
                <a:latin typeface="+mn-lt"/>
              </a:rPr>
              <a:t>(3) : Le CMS peut être lié à la "connexion de télécommunications sécurisée" du RJE, voir l'art. 9(2) et (3) de la décision 2008/976/JAI du Conseil (décision RJE) et l'art. 23(3) du règlement Eurojust. . </a:t>
            </a:r>
          </a:p>
          <a:p>
            <a:pPr lvl="1">
              <a:buFont typeface="Wingdings" panose="05000000000000000000" pitchFamily="2" charset="2"/>
              <a:buChar char="Ø"/>
            </a:pPr>
            <a:r>
              <a:rPr lang="en-US" dirty="0">
                <a:latin typeface="+mn-lt"/>
              </a:rPr>
              <a:t>seulement </a:t>
            </a:r>
            <a:r>
              <a:rPr lang="en-US" b="1" dirty="0">
                <a:latin typeface="+mn-lt"/>
              </a:rPr>
              <a:t>facultatif pour relier le CMS à la connexion réseau sécurisée du RJE </a:t>
            </a:r>
            <a:r>
              <a:rPr lang="en-US" dirty="0">
                <a:latin typeface="+mn-lt"/>
              </a:rPr>
              <a:t>;</a:t>
            </a:r>
          </a:p>
          <a:p>
            <a:pPr lvl="1">
              <a:buFont typeface="Wingdings" panose="05000000000000000000" pitchFamily="2" charset="2"/>
              <a:buChar char="Ø"/>
            </a:pPr>
            <a:r>
              <a:rPr lang="en-US" dirty="0">
                <a:latin typeface="+mn-lt"/>
              </a:rPr>
              <a:t>même possibilité que pour Eurojust en vertu de l'art. 23(3) du règlement Eurojust ;</a:t>
            </a:r>
          </a:p>
          <a:p>
            <a:pPr lvl="1">
              <a:buFont typeface="Wingdings" panose="05000000000000000000" pitchFamily="2" charset="2"/>
              <a:buChar char="Ø"/>
            </a:pPr>
            <a:r>
              <a:rPr lang="en-US" dirty="0">
                <a:latin typeface="+mn-lt"/>
              </a:rPr>
              <a:t>utilisé dans tous les États membres participants/votre État membre participant ?</a:t>
            </a:r>
          </a:p>
          <a:p>
            <a:pPr marL="342900" lvl="1" indent="-342900">
              <a:buFont typeface="Arial" panose="020B0604020202020204" pitchFamily="34" charset="0"/>
              <a:buChar char="•"/>
            </a:pPr>
            <a:r>
              <a:rPr lang="en-US" sz="1800" dirty="0">
                <a:solidFill>
                  <a:schemeClr val="tx1"/>
                </a:solidFill>
                <a:latin typeface="+mn-lt"/>
              </a:rPr>
              <a:t>(</a:t>
            </a:r>
            <a:r>
              <a:rPr lang="en-US" dirty="0">
                <a:latin typeface="+mn-lt"/>
              </a:rPr>
              <a:t>4) : Le CMS de l'OEPP doit contenir :</a:t>
            </a:r>
          </a:p>
          <a:p>
            <a:pPr lvl="1">
              <a:buFont typeface="Wingdings" panose="05000000000000000000" pitchFamily="2" charset="2"/>
              <a:buChar char="Ø"/>
            </a:pPr>
            <a:r>
              <a:rPr lang="en-US" dirty="0">
                <a:latin typeface="+mn-lt"/>
              </a:rPr>
              <a:t>(a) : </a:t>
            </a:r>
            <a:r>
              <a:rPr lang="en-US" b="1" dirty="0">
                <a:latin typeface="+mn-lt"/>
              </a:rPr>
              <a:t>registre </a:t>
            </a:r>
            <a:r>
              <a:rPr lang="en-US" dirty="0">
                <a:latin typeface="+mn-lt"/>
              </a:rPr>
              <a:t>des informations obtenues par l'OEPP conformément à l'article 24, y compris toute décision relative à ces informations ;</a:t>
            </a:r>
          </a:p>
          <a:p>
            <a:pPr lvl="1">
              <a:buFont typeface="Wingdings" panose="05000000000000000000" pitchFamily="2" charset="2"/>
              <a:buChar char="Ø"/>
            </a:pPr>
            <a:r>
              <a:rPr lang="en-US" dirty="0">
                <a:latin typeface="+mn-lt"/>
              </a:rPr>
              <a:t>(b) : </a:t>
            </a:r>
            <a:r>
              <a:rPr lang="en-US" b="1" dirty="0">
                <a:latin typeface="+mn-lt"/>
              </a:rPr>
              <a:t>index </a:t>
            </a:r>
            <a:r>
              <a:rPr lang="en-US" dirty="0">
                <a:latin typeface="+mn-lt"/>
              </a:rPr>
              <a:t>de tous les dossiers ; ne contient pas de données personnelles opérationnelles autres que celles nécessaires à l'</a:t>
            </a:r>
            <a:r>
              <a:rPr lang="en-US" b="1" dirty="0">
                <a:latin typeface="+mn-lt"/>
              </a:rPr>
              <a:t>identification des dossiers ou à l'établissement de liens croisés entre différents dossiers</a:t>
            </a:r>
          </a:p>
          <a:p>
            <a:pPr lvl="1">
              <a:buFont typeface="Wingdings" panose="05000000000000000000" pitchFamily="2" charset="2"/>
              <a:buChar char="Ø"/>
            </a:pPr>
            <a:r>
              <a:rPr lang="en-US" dirty="0">
                <a:latin typeface="+mn-lt"/>
              </a:rPr>
              <a:t> voir l'art. 23(2)(a) et (4) du règlement Eurojust, qui prévoit également un "indice".</a:t>
            </a:r>
          </a:p>
          <a:p>
            <a:pPr lvl="1">
              <a:buFont typeface="Wingdings" panose="05000000000000000000" pitchFamily="2" charset="2"/>
              <a:buChar char="Ø"/>
            </a:pPr>
            <a:r>
              <a:rPr lang="en-US" dirty="0">
                <a:latin typeface="+mn-lt"/>
              </a:rPr>
              <a:t>(c) : toutes les </a:t>
            </a:r>
            <a:r>
              <a:rPr lang="en-US" b="1" dirty="0">
                <a:latin typeface="+mn-lt"/>
              </a:rPr>
              <a:t>informations des dossiers de cas </a:t>
            </a:r>
            <a:r>
              <a:rPr lang="en-US" dirty="0">
                <a:latin typeface="+mn-lt"/>
              </a:rPr>
              <a:t>stockées électroniquement dans le système de gestion des cas conformément à l'art. 45(3) ;</a:t>
            </a:r>
          </a:p>
          <a:p>
            <a:pPr lvl="1">
              <a:buFont typeface="Wingdings" panose="05000000000000000000" pitchFamily="2" charset="2"/>
              <a:buChar char="Ø"/>
            </a:pPr>
            <a:endParaRPr lang="en-US" dirty="0">
              <a:latin typeface="+mn-lt"/>
            </a:endParaRPr>
          </a:p>
        </p:txBody>
      </p:sp>
      <p:sp>
        <p:nvSpPr>
          <p:cNvPr id="5" name="Dia számának helye 4">
            <a:extLst>
              <a:ext uri="{FF2B5EF4-FFF2-40B4-BE49-F238E27FC236}">
                <a16:creationId xmlns:a16="http://schemas.microsoft.com/office/drawing/2014/main" id="{0086E837-8F99-4BB4-8716-D9DE17DA33C5}"/>
              </a:ext>
            </a:extLst>
          </p:cNvPr>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3749609361"/>
      </p:ext>
    </p:extLst>
  </p:cSld>
  <p:clrMapOvr>
    <a:masterClrMapping/>
  </p:clrMapOvr>
</p:sld>
</file>

<file path=ppt/slides/slide8131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442732"/>
            <a:ext cx="9967452" cy="998168"/>
          </a:xfrm>
        </p:spPr>
        <p:txBody>
          <a:bodyPr>
            <a:normAutofit/>
          </a:bodyPr>
          <a:lstStyle/>
          <a:p>
            <a:r>
              <a:rPr lang="de-DE" dirty="0"/>
              <a:t>Question 2 - </a:t>
            </a:r>
            <a:r>
              <a:rPr lang="de-DE" dirty="0">
                <a:solidFill>
                  <a:schemeClr val="tx1"/>
                </a:solidFill>
              </a:rPr>
              <a:t>Lien </a:t>
            </a:r>
            <a:r>
              <a:rPr lang="de-DE" dirty="0" err="1">
                <a:solidFill>
                  <a:schemeClr val="tx1"/>
                </a:solidFill>
              </a:rPr>
              <a:t>avec la </a:t>
            </a:r>
            <a:r>
              <a:rPr lang="de-DE" dirty="0" err="1">
                <a:solidFill>
                  <a:schemeClr val="tx1"/>
                </a:solidFill>
              </a:rPr>
              <a:t>police </a:t>
            </a:r>
            <a:r>
              <a:rPr lang="de-DE" dirty="0">
                <a:solidFill>
                  <a:schemeClr val="tx1"/>
                </a:solidFill>
              </a:rPr>
              <a:t>nationale</a:t>
            </a:r>
            <a:endParaRPr lang="de-DE" dirty="0">
              <a:solidFill>
                <a:schemeClr val="tx1"/>
              </a:solidFill>
            </a:endParaRPr>
          </a:p>
        </p:txBody>
      </p:sp>
      <p:sp>
        <p:nvSpPr>
          <p:cNvPr id="3" name="Inhaltsplatzhalter 2"/>
          <p:cNvSpPr>
            <a:spLocks noGrp="1"/>
          </p:cNvSpPr>
          <p:nvPr>
            <p:ph idx="1"/>
          </p:nvPr>
        </p:nvSpPr>
        <p:spPr/>
        <p:txBody>
          <a:bodyPr>
            <a:normAutofit/>
          </a:bodyPr>
          <a:lstStyle/>
          <a:p>
            <a:r>
              <a:rPr lang="en-US" sz="2400" dirty="0">
                <a:latin typeface="+mn-lt"/>
              </a:rPr>
              <a:t>Comment les polices nationales chargées des enquêtes dans le cadre d'un dossier OEPP par l'EDP traitant échangent-elles des informations avec l'EDP, et vice-versa ?</a:t>
            </a:r>
          </a:p>
          <a:p>
            <a:pPr marL="914400" lvl="1" indent="-457200">
              <a:buFont typeface="+mj-lt"/>
              <a:buAutoNum type="alphaLcPeriod"/>
            </a:pPr>
            <a:r>
              <a:rPr lang="en-US" sz="2000" dirty="0">
                <a:latin typeface="+mn-lt"/>
              </a:rPr>
              <a:t>La police nationale chargée d'un dossier de l'OEPP aura un accès électronique en lecture/écriture au dossier de l'OEPP dans la mesure où l'OEPP le permet.</a:t>
            </a:r>
          </a:p>
          <a:p>
            <a:pPr marL="914400" lvl="1" indent="-457200">
              <a:buFont typeface="+mj-lt"/>
              <a:buAutoNum type="alphaLcPeriod"/>
            </a:pPr>
            <a:r>
              <a:rPr lang="en-US" sz="2000" dirty="0">
                <a:latin typeface="+mn-lt"/>
              </a:rPr>
              <a:t>Cet échange est géré par les systèmes nationaux. L'informateur et son dossier sont liés au système national, comme le prévoit la législation nationale.</a:t>
            </a:r>
          </a:p>
          <a:p>
            <a:pPr marL="914400" lvl="1" indent="-457200">
              <a:buFont typeface="+mj-lt"/>
              <a:buAutoNum type="alphaLcPeriod"/>
            </a:pPr>
            <a:r>
              <a:rPr lang="en-US" sz="2000" dirty="0">
                <a:latin typeface="+mn-lt"/>
              </a:rPr>
              <a:t>Les EDP ne seront pas reliés aux systèmes de la police nationale. Il recevra des informations de la part de la police et les introduira ensuite dans son dossier et dans le système de gestion des dossiers de l'OEPP, ou récupérera des éléments auprès d'eux et les transmettra à la police.</a:t>
            </a:r>
          </a:p>
          <a:p>
            <a:pPr lvl="0">
              <a:buFont typeface="Wingdings" panose="05000000000000000000" pitchFamily="2" charset="2"/>
              <a:buChar char="Ø"/>
            </a:pPr>
            <a:endParaRPr lang="en-US" sz="1800" dirty="0">
              <a:solidFill>
                <a:prstClr val="black"/>
              </a:solidFill>
            </a:endParaRPr>
          </a:p>
          <a:p>
            <a:endParaRPr lang="de-DE" dirty="0"/>
          </a:p>
        </p:txBody>
      </p:sp>
      <p:sp>
        <p:nvSpPr>
          <p:cNvPr id="5" name="Dia számának helye 4">
            <a:extLst>
              <a:ext uri="{FF2B5EF4-FFF2-40B4-BE49-F238E27FC236}">
                <a16:creationId xmlns:a16="http://schemas.microsoft.com/office/drawing/2014/main" id="{AF7EDD19-FE70-44E9-B98B-823B6C1D84B6}"/>
              </a:ext>
            </a:extLst>
          </p:cNvPr>
          <p:cNvSpPr>
            <a:spLocks noGrp="1"/>
          </p:cNvSpPr>
          <p:nvPr>
            <p:ph type="sldNum" sz="quarter" idx="12"/>
          </p:nvPr>
        </p:nvSpPr>
        <p:spPr/>
        <p:txBody>
          <a:bodyPr/>
          <a:lstStyle/>
          <a:p>
            <a:fld id="{6113E31D-E2AB-40D1-8B51-AFA5AFEF393A}" type="slidenum">
              <a:rPr lang="en-US" smtClean="0"/>
              <a:t>8</a:t>
            </a:fld>
            <a:endParaRPr lang="en-US" dirty="0"/>
          </a:p>
        </p:txBody>
      </p:sp>
    </p:spTree>
    <p:extLst>
      <p:ext uri="{BB962C8B-B14F-4D97-AF65-F5344CB8AC3E}">
        <p14:creationId xmlns:p14="http://schemas.microsoft.com/office/powerpoint/2010/main" val="816009729"/>
      </p:ext>
    </p:extLst>
  </p:cSld>
  <p:clrMapOvr>
    <a:masterClrMapping/>
  </p:clrMapOvr>
</p:sld>
</file>

<file path=ppt/slides/slide911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7848" y="431157"/>
            <a:ext cx="9967452" cy="998168"/>
          </a:xfrm>
        </p:spPr>
        <p:txBody>
          <a:bodyPr>
            <a:normAutofit/>
          </a:bodyPr>
          <a:lstStyle/>
          <a:p>
            <a:r>
              <a:rPr lang="de-DE" dirty="0"/>
              <a:t>Question 2 - et </a:t>
            </a:r>
            <a:r>
              <a:rPr lang="de-DE" dirty="0" err="1"/>
              <a:t>réponse </a:t>
            </a:r>
            <a:r>
              <a:rPr lang="de-DE" dirty="0"/>
              <a:t>?</a:t>
            </a:r>
          </a:p>
        </p:txBody>
      </p:sp>
      <p:sp>
        <p:nvSpPr>
          <p:cNvPr id="3" name="Inhaltsplatzhalter 2"/>
          <p:cNvSpPr>
            <a:spLocks noGrp="1"/>
          </p:cNvSpPr>
          <p:nvPr>
            <p:ph idx="1"/>
          </p:nvPr>
        </p:nvSpPr>
        <p:spPr/>
        <p:txBody>
          <a:bodyPr>
            <a:normAutofit fontScale="77500" lnSpcReduction="20000"/>
          </a:bodyPr>
          <a:lstStyle/>
          <a:p>
            <a:r>
              <a:rPr lang="en-US" sz="2600" dirty="0">
                <a:latin typeface="+mn-lt"/>
              </a:rPr>
              <a:t>Comment les polices nationales chargées des enquêtes dans le cadre d'un dossier OEPP par l'EDP traitant échangent-elles des informations avec l'EDP, et vice-versa ?</a:t>
            </a:r>
          </a:p>
          <a:p>
            <a:r>
              <a:rPr lang="en-US" dirty="0">
                <a:latin typeface="+mn-lt"/>
              </a:rPr>
              <a:t>Le règlement de l'OEPP ne prévoit pas l'accès du CMS à la police nationale, c'est-à-dire que </a:t>
            </a:r>
            <a:r>
              <a:rPr lang="en-US" u="sng" dirty="0">
                <a:latin typeface="+mn-lt"/>
              </a:rPr>
              <a:t>la réponse a. semble incorrecte</a:t>
            </a:r>
            <a:r>
              <a:rPr lang="en-US" dirty="0">
                <a:latin typeface="+mn-lt"/>
              </a:rPr>
              <a:t>. L'application de la réponse b. ou c. dépend de la mise en œuvre dans l'Etat membre participant.</a:t>
            </a:r>
          </a:p>
          <a:p>
            <a:pPr marL="0" indent="0">
              <a:lnSpc>
                <a:spcPct val="100000"/>
              </a:lnSpc>
              <a:spcBef>
                <a:spcPct val="20000"/>
              </a:spcBef>
              <a:spcAft>
                <a:spcPts val="0"/>
              </a:spcAft>
              <a:buClrTx/>
              <a:buSzTx/>
              <a:buNone/>
              <a:defRPr/>
            </a:pPr>
            <a:r>
              <a:rPr lang="en-US" b="1" dirty="0">
                <a:solidFill>
                  <a:prstClr val="black"/>
                </a:solidFill>
                <a:latin typeface="+mn-lt"/>
              </a:rPr>
              <a:t>Article </a:t>
            </a:r>
            <a:r>
              <a:rPr lang="en-GB" b="1" dirty="0">
                <a:solidFill>
                  <a:prstClr val="black"/>
                </a:solidFill>
                <a:latin typeface="+mn-lt"/>
              </a:rPr>
              <a:t>43 : </a:t>
            </a:r>
            <a:endParaRPr lang="en-US" b="1" dirty="0">
              <a:solidFill>
                <a:prstClr val="black"/>
              </a:solidFill>
              <a:latin typeface="+mn-lt"/>
            </a:endParaRPr>
          </a:p>
          <a:p>
            <a:pPr marL="342900" indent="-342900">
              <a:lnSpc>
                <a:spcPct val="100000"/>
              </a:lnSpc>
              <a:spcBef>
                <a:spcPct val="20000"/>
              </a:spcBef>
              <a:spcAft>
                <a:spcPts val="0"/>
              </a:spcAft>
              <a:buClrTx/>
              <a:buSzTx/>
              <a:buFont typeface="Arial" panose="020B0604020202020204" pitchFamily="34" charset="0"/>
              <a:buChar char="•"/>
              <a:defRPr/>
            </a:pPr>
            <a:r>
              <a:rPr lang="en-US" dirty="0">
                <a:solidFill>
                  <a:srgbClr val="000000"/>
                </a:solidFill>
                <a:latin typeface="+mn-lt"/>
              </a:rPr>
              <a:t>(2) : " Le </a:t>
            </a:r>
            <a:r>
              <a:rPr lang="en-US" b="1" dirty="0">
                <a:solidFill>
                  <a:srgbClr val="000000"/>
                </a:solidFill>
                <a:latin typeface="+mn-lt"/>
              </a:rPr>
              <a:t>dossier de l'affaire </a:t>
            </a:r>
            <a:r>
              <a:rPr lang="en-US" dirty="0">
                <a:solidFill>
                  <a:srgbClr val="000000"/>
                </a:solidFill>
                <a:latin typeface="+mn-lt"/>
              </a:rPr>
              <a:t>est géré par le procureur délégué européen de traitement conformément à la </a:t>
            </a:r>
            <a:r>
              <a:rPr lang="en-US" b="1" dirty="0">
                <a:solidFill>
                  <a:srgbClr val="000000"/>
                </a:solidFill>
                <a:latin typeface="+mn-lt"/>
              </a:rPr>
              <a:t>loi de son État membre</a:t>
            </a:r>
            <a:r>
              <a:rPr lang="en-US" dirty="0">
                <a:solidFill>
                  <a:srgbClr val="000000"/>
                </a:solidFill>
                <a:latin typeface="+mn-lt"/>
              </a:rPr>
              <a:t>. </a:t>
            </a:r>
          </a:p>
          <a:p>
            <a:pPr marL="342900" indent="-342900">
              <a:lnSpc>
                <a:spcPct val="100000"/>
              </a:lnSpc>
              <a:spcBef>
                <a:spcPct val="20000"/>
              </a:spcBef>
              <a:spcAft>
                <a:spcPts val="0"/>
              </a:spcAft>
              <a:buClrTx/>
              <a:buSzTx/>
              <a:buFont typeface="Arial" panose="020B0604020202020204" pitchFamily="34" charset="0"/>
              <a:buChar char="•"/>
              <a:defRPr/>
            </a:pPr>
            <a:r>
              <a:rPr lang="en-US" dirty="0">
                <a:solidFill>
                  <a:srgbClr val="000000"/>
                </a:solidFill>
                <a:latin typeface="+mn-lt"/>
              </a:rPr>
              <a:t>Le </a:t>
            </a:r>
            <a:r>
              <a:rPr lang="en-US" b="1" dirty="0">
                <a:solidFill>
                  <a:srgbClr val="000000"/>
                </a:solidFill>
                <a:latin typeface="+mn-lt"/>
              </a:rPr>
              <a:t>règlement intérieur </a:t>
            </a:r>
            <a:r>
              <a:rPr lang="en-US" dirty="0">
                <a:solidFill>
                  <a:srgbClr val="000000"/>
                </a:solidFill>
                <a:latin typeface="+mn-lt"/>
              </a:rPr>
              <a:t>de l'OEPP peut inclure des </a:t>
            </a:r>
            <a:r>
              <a:rPr lang="en-US" b="1" dirty="0">
                <a:solidFill>
                  <a:srgbClr val="000000"/>
                </a:solidFill>
                <a:latin typeface="+mn-lt"/>
              </a:rPr>
              <a:t>règles relatives à l'</a:t>
            </a:r>
            <a:r>
              <a:rPr lang="en-US" b="1" dirty="0" err="1">
                <a:solidFill>
                  <a:srgbClr val="000000"/>
                </a:solidFill>
                <a:latin typeface="+mn-lt"/>
              </a:rPr>
              <a:t>organisation </a:t>
            </a:r>
            <a:r>
              <a:rPr lang="en-US" b="1" dirty="0">
                <a:solidFill>
                  <a:srgbClr val="000000"/>
                </a:solidFill>
                <a:latin typeface="+mn-lt"/>
              </a:rPr>
              <a:t>et à la gestion des dossiers dans </a:t>
            </a:r>
            <a:r>
              <a:rPr lang="en-US" dirty="0">
                <a:solidFill>
                  <a:srgbClr val="000000"/>
                </a:solidFill>
                <a:latin typeface="+mn-lt"/>
              </a:rPr>
              <a:t>la mesure </a:t>
            </a:r>
            <a:r>
              <a:rPr lang="en-US" b="1" dirty="0">
                <a:solidFill>
                  <a:srgbClr val="000000"/>
                </a:solidFill>
                <a:latin typeface="+mn-lt"/>
              </a:rPr>
              <a:t>nécessaire pour assurer le fonctionnement de l'OEPP en tant qu'office unique</a:t>
            </a:r>
            <a:r>
              <a:rPr lang="en-US" dirty="0">
                <a:solidFill>
                  <a:srgbClr val="000000"/>
                </a:solidFill>
                <a:latin typeface="+mn-lt"/>
              </a:rPr>
              <a:t>.</a:t>
            </a:r>
          </a:p>
          <a:p>
            <a:pPr lvl="0">
              <a:defRPr/>
            </a:pPr>
            <a:r>
              <a:rPr lang="en-US" dirty="0">
                <a:solidFill>
                  <a:srgbClr val="000000"/>
                </a:solidFill>
                <a:latin typeface="+mn-lt"/>
              </a:rPr>
              <a:t>L'accès au dossier de l'affaire par les suspects et les personnes accusées ainsi que par les </a:t>
            </a:r>
            <a:r>
              <a:rPr lang="en-US" b="1" dirty="0">
                <a:solidFill>
                  <a:srgbClr val="000000"/>
                </a:solidFill>
                <a:latin typeface="+mn-lt"/>
              </a:rPr>
              <a:t>autres personnes impliquées dans la procédure </a:t>
            </a:r>
            <a:r>
              <a:rPr lang="en-US" dirty="0">
                <a:solidFill>
                  <a:srgbClr val="000000"/>
                </a:solidFill>
                <a:latin typeface="+mn-lt"/>
              </a:rPr>
              <a:t>est accordé par le </a:t>
            </a:r>
            <a:r>
              <a:rPr lang="en-US" b="1" dirty="0">
                <a:solidFill>
                  <a:srgbClr val="000000"/>
                </a:solidFill>
                <a:latin typeface="+mn-lt"/>
              </a:rPr>
              <a:t>procureur délégué européen de traitement conformément au droit national de l'État membre de ce procureur</a:t>
            </a:r>
            <a:r>
              <a:rPr lang="en-US" dirty="0">
                <a:solidFill>
                  <a:srgbClr val="000000"/>
                </a:solidFill>
                <a:latin typeface="+mn-lt"/>
              </a:rPr>
              <a:t>."</a:t>
            </a:r>
          </a:p>
          <a:p>
            <a:pPr marL="0" indent="0">
              <a:lnSpc>
                <a:spcPct val="100000"/>
              </a:lnSpc>
              <a:spcBef>
                <a:spcPct val="20000"/>
              </a:spcBef>
              <a:spcAft>
                <a:spcPts val="0"/>
              </a:spcAft>
              <a:buClrTx/>
              <a:buSzTx/>
              <a:buNone/>
              <a:defRPr/>
            </a:pPr>
            <a:r>
              <a:rPr lang="en-US" b="1" dirty="0">
                <a:solidFill>
                  <a:prstClr val="black"/>
                </a:solidFill>
                <a:latin typeface="+mn-lt"/>
              </a:rPr>
              <a:t>Article </a:t>
            </a:r>
            <a:r>
              <a:rPr lang="en-GB" b="1" dirty="0">
                <a:solidFill>
                  <a:prstClr val="black"/>
                </a:solidFill>
                <a:latin typeface="+mn-lt"/>
              </a:rPr>
              <a:t>5 : </a:t>
            </a:r>
            <a:endParaRPr lang="en-US" b="1" dirty="0">
              <a:solidFill>
                <a:prstClr val="black"/>
              </a:solidFill>
              <a:latin typeface="+mn-lt"/>
            </a:endParaRPr>
          </a:p>
          <a:p>
            <a:pPr marL="342900" indent="-342900">
              <a:lnSpc>
                <a:spcPct val="100000"/>
              </a:lnSpc>
              <a:spcBef>
                <a:spcPct val="20000"/>
              </a:spcBef>
              <a:spcAft>
                <a:spcPts val="0"/>
              </a:spcAft>
              <a:buClrTx/>
              <a:buSzTx/>
              <a:buFont typeface="Arial" panose="020B0604020202020204" pitchFamily="34" charset="0"/>
              <a:buChar char="•"/>
              <a:defRPr/>
            </a:pPr>
            <a:r>
              <a:rPr lang="en-US" dirty="0">
                <a:solidFill>
                  <a:srgbClr val="000000"/>
                </a:solidFill>
                <a:latin typeface="+mn-lt"/>
              </a:rPr>
              <a:t>(3) : "Les enquêtes et les poursuites au nom de l'OEPP sont régies par le présent règlement. </a:t>
            </a:r>
            <a:r>
              <a:rPr lang="en-US" b="1" dirty="0">
                <a:solidFill>
                  <a:srgbClr val="000000"/>
                </a:solidFill>
                <a:latin typeface="+mn-lt"/>
              </a:rPr>
              <a:t>Le droit national s'applique dans la mesure où une question n'est pas régie par le présent règlement. </a:t>
            </a:r>
            <a:r>
              <a:rPr lang="en-US" dirty="0">
                <a:solidFill>
                  <a:srgbClr val="000000"/>
                </a:solidFill>
                <a:latin typeface="+mn-lt"/>
              </a:rPr>
              <a:t>Sauf disposition contraire du présent règlement, le droit national applicable est celui de l'État membre dont le procureur délégué européen traite l'affaire conformément à l'article 13, paragraphe 1. Lorsqu'une matière est régie à la fois par le droit national et par le présent règlement, ce dernier prévaut."</a:t>
            </a:r>
          </a:p>
        </p:txBody>
      </p:sp>
      <p:sp>
        <p:nvSpPr>
          <p:cNvPr id="5" name="Dia számának helye 4">
            <a:extLst>
              <a:ext uri="{FF2B5EF4-FFF2-40B4-BE49-F238E27FC236}">
                <a16:creationId xmlns:a16="http://schemas.microsoft.com/office/drawing/2014/main" id="{5D50C172-B912-42AB-855C-8139612932F3}"/>
              </a:ext>
            </a:extLst>
          </p:cNvPr>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852959480"/>
      </p:ext>
    </p:extLst>
  </p:cSld>
  <p:clrMapOvr>
    <a:masterClrMapping/>
  </p:clrMapOvr>
</p:sld>
</file>

<file path=ppt/theme/theme122.xml><?xml version="1.0" encoding="utf-8"?>
<a:theme xmlns:a="http://schemas.openxmlformats.org/drawingml/2006/main" name="Rückblick">
  <a:themeElements>
    <a:clrScheme name="ERA Farben">
      <a:dk1>
        <a:srgbClr val="000000"/>
      </a:dk1>
      <a:lt1>
        <a:sysClr val="window" lastClr="FFFFFF"/>
      </a:lt1>
      <a:dk2>
        <a:srgbClr val="8B827B"/>
      </a:dk2>
      <a:lt2>
        <a:srgbClr val="D2D1D0"/>
      </a:lt2>
      <a:accent1>
        <a:srgbClr val="133C8B"/>
      </a:accent1>
      <a:accent2>
        <a:srgbClr val="8B827B"/>
      </a:accent2>
      <a:accent3>
        <a:srgbClr val="AE7F50"/>
      </a:accent3>
      <a:accent4>
        <a:srgbClr val="DECBB8"/>
      </a:accent4>
      <a:accent5>
        <a:srgbClr val="D2D1D0"/>
      </a:accent5>
      <a:accent6>
        <a:srgbClr val="FFFFFF"/>
      </a:accent6>
      <a:hlink>
        <a:srgbClr val="133C8B"/>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ERA Presentation new design_en_211216" id="{55E8C793-4ACF-4C70-B58B-A863477BD569}" vid="{B933FDD9-FDD3-431E-A9E8-86E246603B3C}"/>
    </a:ext>
  </a:extLst>
</a:theme>
</file>

<file path=ppt/theme/theme2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3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PPP Template</ap:Template>
  <ap:TotalTime>0</ap:TotalTime>
  <ap:Words>2428</ap:Words>
  <ap:Application>Microsoft Office PowerPoint</ap:Application>
  <ap:PresentationFormat>Widescreen</ap:PresentationFormat>
  <ap:Paragraphs>146</ap:Paragraphs>
  <ap:Slides>14</ap:Slides>
  <ap:Notes>10</ap:Notes>
  <ap:HiddenSlides>0</ap:HiddenSlides>
  <ap:MMClips>0</ap:MMClips>
  <ap:ScaleCrop>false</ap:ScaleCrop>
  <ap:HeadingPairs>
    <vt:vector baseType="variant" size="6">
      <vt:variant>
        <vt:lpstr>Fonts Used</vt:lpstr>
      </vt:variant>
      <vt:variant>
        <vt:i4>5</vt:i4>
      </vt:variant>
      <vt:variant>
        <vt:lpstr>Theme</vt:lpstr>
      </vt:variant>
      <vt:variant>
        <vt:i4>1</vt:i4>
      </vt:variant>
      <vt:variant>
        <vt:lpstr>Slide Titles</vt:lpstr>
      </vt:variant>
      <vt:variant>
        <vt:i4>14</vt:i4>
      </vt:variant>
    </vt:vector>
  </ap:HeadingPairs>
  <ap:TitlesOfParts>
    <vt:vector baseType="lpstr" size="20">
      <vt:lpstr>Arial</vt:lpstr>
      <vt:lpstr>Calibri</vt:lpstr>
      <vt:lpstr>Calibri Light</vt:lpstr>
      <vt:lpstr>Trebuchet MS</vt:lpstr>
      <vt:lpstr>Wingdings</vt:lpstr>
      <vt:lpstr>Rückblick</vt:lpstr>
      <vt:lpstr>  </vt:lpstr>
      <vt:lpstr>Introduction</vt:lpstr>
      <vt:lpstr>Introduction</vt:lpstr>
      <vt:lpstr>Question 1 - EDP case files</vt:lpstr>
      <vt:lpstr>Question 1 – and Answer</vt:lpstr>
      <vt:lpstr>Case Management System</vt:lpstr>
      <vt:lpstr>Case Management System</vt:lpstr>
      <vt:lpstr>Question 2 – Link-up with national police</vt:lpstr>
      <vt:lpstr>Question 2 – and Answer?</vt:lpstr>
      <vt:lpstr>Question 3 - Internal access to case files though the CMS</vt:lpstr>
      <vt:lpstr>Question 3 – and Answer</vt:lpstr>
      <vt:lpstr>Question 4 – Access to databases by the EPPO</vt:lpstr>
      <vt:lpstr>Question 4 – and Answer</vt:lpstr>
      <vt:lpstr>Thank you for  your attention</vt:lpstr>
    </vt:vector>
  </ap:TitlesOfParts>
  <ap:Company/>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Academy of European Law</dc:title>
  <dc:creator>Riehle Cornelia</dc:creator>
  <lastModifiedBy>Greenwood Elizabeth</lastModifiedBy>
  <revision>64</revision>
  <lastPrinted>2016-10-12T07:25:39.0000000Z</lastPrinted>
  <dcterms:created xsi:type="dcterms:W3CDTF">2020-09-29T09:53:56.0000000Z</dcterms:created>
  <dcterms:modified xsi:type="dcterms:W3CDTF">2021-05-19T10:59:52.0000000Z</dcterms:modified>
  <keywords>, docId:B2F3BD15733B1039A2AB43326E87B876</keywords>
</coreProperties>
</file>